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ieMIkkUtZumC2jmElB9nOwKD5m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customschemas.google.com/relationships/presentationmetadata" Target="metadata"/><Relationship Id="rId52" Type="http://schemas.openxmlformats.org/officeDocument/2006/relationships/slide" Target="slides/slide48.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e76f4707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24e76f4707a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cecf73e5f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can then write the equations of motion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sum of forces in x, y, and sum of torques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the boat reaches the target velocity, the acceleration will be zero and the thruster forces and drag forces will exactly cancel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made the assumption that the boat accelerates fairly quickly so we set all these equations equal to zero, when the thruster forces and </a:t>
            </a:r>
            <a:endParaRPr/>
          </a:p>
        </p:txBody>
      </p:sp>
      <p:sp>
        <p:nvSpPr>
          <p:cNvPr id="217" name="Google Shape;217;g24cecf73e5f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f15a5e723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4f15a5e723_1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f15a5e72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4f15a5e723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d0dec51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I mentioned, the motor controller is part of the actuator control system, taking in high level commands and translating them into specific actions the thrusters should take</a:t>
            </a:r>
            <a:endParaRPr/>
          </a:p>
          <a:p>
            <a:pPr indent="0" lvl="0" marL="0" rtl="0" algn="l">
              <a:spcBef>
                <a:spcPts val="0"/>
              </a:spcBef>
              <a:spcAft>
                <a:spcPts val="0"/>
              </a:spcAft>
              <a:buNone/>
            </a:pPr>
            <a:r>
              <a:rPr lang="en-US"/>
              <a:t>Our motor controller works pretty well! Give it a target velocity and it goes in the right direction. Improving performance a matter of tweaking parameters and adding sensors to provide feedback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other subsystem we implemented is part of the state estimation system: responsible for processing sensor input to determine the state of the world around the robot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created an oyster basket locating system that can determine the position of an oyster basket between the hulls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Robotics System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Sensors: take in information about the environment</a:t>
            </a:r>
            <a:endParaRPr/>
          </a:p>
          <a:p>
            <a:pPr indent="0" lvl="0" marL="0" rtl="0" algn="l">
              <a:spcBef>
                <a:spcPts val="0"/>
              </a:spcBef>
              <a:spcAft>
                <a:spcPts val="0"/>
              </a:spcAft>
              <a:buNone/>
            </a:pPr>
            <a:r>
              <a:rPr lang="en-US"/>
              <a:t>Actuators: allow the robot to interact with the environment</a:t>
            </a:r>
            <a:endParaRPr/>
          </a:p>
          <a:p>
            <a:pPr indent="0" lvl="0" marL="0" rtl="0" algn="l">
              <a:spcBef>
                <a:spcPts val="0"/>
              </a:spcBef>
              <a:spcAft>
                <a:spcPts val="0"/>
              </a:spcAft>
              <a:buNone/>
            </a:pPr>
            <a:r>
              <a:rPr lang="en-US"/>
              <a:t>Main Computer: responsible for several simultaneous tasks</a:t>
            </a:r>
            <a:endParaRPr/>
          </a:p>
          <a:p>
            <a:pPr indent="-298450" lvl="0" marL="457200" rtl="0" algn="l">
              <a:spcBef>
                <a:spcPts val="0"/>
              </a:spcBef>
              <a:spcAft>
                <a:spcPts val="0"/>
              </a:spcAft>
              <a:buSzPts val="1100"/>
              <a:buChar char="●"/>
            </a:pPr>
            <a:r>
              <a:rPr lang="en-US"/>
              <a:t>State Estimation: integrating the sensor information to estimate the state of itself and the environment (current position, presence/position of other objects, etc.)</a:t>
            </a:r>
            <a:endParaRPr/>
          </a:p>
          <a:p>
            <a:pPr indent="-298450" lvl="0" marL="457200" rtl="0" algn="l">
              <a:spcBef>
                <a:spcPts val="0"/>
              </a:spcBef>
              <a:spcAft>
                <a:spcPts val="0"/>
              </a:spcAft>
              <a:buSzPts val="1100"/>
              <a:buChar char="●"/>
            </a:pPr>
            <a:r>
              <a:rPr lang="en-US"/>
              <a:t>Activity Planning: based on the current state of the world, decide what high level actions to take to accomplish the current goals</a:t>
            </a:r>
            <a:endParaRPr/>
          </a:p>
          <a:p>
            <a:pPr indent="-298450" lvl="0" marL="457200" rtl="0" algn="l">
              <a:spcBef>
                <a:spcPts val="0"/>
              </a:spcBef>
              <a:spcAft>
                <a:spcPts val="0"/>
              </a:spcAft>
              <a:buSzPts val="1100"/>
              <a:buChar char="●"/>
            </a:pPr>
            <a:r>
              <a:rPr lang="en-US"/>
              <a:t>Actuator Control: translates high level actions into individual commands from each motor. This should also incorporate feedback from the sensors to achieve more robust control</a:t>
            </a:r>
            <a:endParaRPr/>
          </a:p>
          <a:p>
            <a:pPr indent="-298450" lvl="0" marL="457200" rtl="0" algn="l">
              <a:spcBef>
                <a:spcPts val="0"/>
              </a:spcBef>
              <a:spcAft>
                <a:spcPts val="0"/>
              </a:spcAft>
              <a:buSzPts val="1100"/>
              <a:buChar char="●"/>
            </a:pPr>
            <a:r>
              <a:rPr lang="en-US"/>
              <a:t>Hardware Driver: Interfaces directly with the motors and other electronics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main computer uses ROS2 to manage each individual subsystem and their intercommunications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paper presents implementations of parts of the </a:t>
            </a:r>
            <a:r>
              <a:rPr lang="en-US">
                <a:solidFill>
                  <a:schemeClr val="dk1"/>
                </a:solidFill>
              </a:rPr>
              <a:t>Actuator Control (control) and </a:t>
            </a:r>
            <a:r>
              <a:rPr lang="en-US"/>
              <a:t>State Estimation (perception) subsystems for the Oystermaran</a:t>
            </a:r>
            <a:endParaRPr/>
          </a:p>
        </p:txBody>
      </p:sp>
      <p:sp>
        <p:nvSpPr>
          <p:cNvPr id="276" name="Google Shape;276;g24d0dec515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cecf73e5f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the hardware side, the Oystermaran has two overhead cameras that look down between the hulls. We then created a software system that processes the camera images to determine the position of the oyster baskets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important for the boat to know where the oyster baskets are so that it can ensure that the baskets are positioned correctly within the flipping mechanism</a:t>
            </a:r>
            <a:endParaRPr/>
          </a:p>
          <a:p>
            <a:pPr indent="0" lvl="0" marL="0" rtl="0" algn="l">
              <a:spcBef>
                <a:spcPts val="0"/>
              </a:spcBef>
              <a:spcAft>
                <a:spcPts val="0"/>
              </a:spcAft>
              <a:buNone/>
            </a:pPr>
            <a:r>
              <a:rPr lang="en-US"/>
              <a:t>We also plan on using this information to augment GPS to help keep track of the boats progress through the array: how many baskets it has passed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ASV has two overhead cameras that look down between the hulls</a:t>
            </a:r>
            <a:endParaRPr/>
          </a:p>
          <a:p>
            <a:pPr indent="0" lvl="0" marL="0" rtl="0" algn="l">
              <a:spcBef>
                <a:spcPts val="0"/>
              </a:spcBef>
              <a:spcAft>
                <a:spcPts val="0"/>
              </a:spcAft>
              <a:buNone/>
            </a:pPr>
            <a:r>
              <a:rPr lang="en-US"/>
              <a:t>We developed a system to process these images to determine the exact location oyster baskets between the hulls (TODO: pic for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rPr>
              <a:t>talk about why we need to determine basket position:</a:t>
            </a:r>
            <a:endParaRPr>
              <a:solidFill>
                <a:schemeClr val="dk1"/>
              </a:solidFill>
            </a:endParaRPr>
          </a:p>
          <a:p>
            <a:pPr indent="0" lvl="0" marL="457200" rtl="0" algn="l">
              <a:spcBef>
                <a:spcPts val="0"/>
              </a:spcBef>
              <a:spcAft>
                <a:spcPts val="0"/>
              </a:spcAft>
              <a:buNone/>
            </a:pPr>
            <a:r>
              <a:rPr lang="en-US">
                <a:solidFill>
                  <a:schemeClr val="dk1"/>
                </a:solidFill>
              </a:rPr>
              <a:t>Position baskets in flipping mechanism</a:t>
            </a:r>
            <a:endParaRPr>
              <a:solidFill>
                <a:schemeClr val="dk1"/>
              </a:solidFill>
            </a:endParaRPr>
          </a:p>
          <a:p>
            <a:pPr indent="0" lvl="0" marL="457200" rtl="0" algn="l">
              <a:spcBef>
                <a:spcPts val="0"/>
              </a:spcBef>
              <a:spcAft>
                <a:spcPts val="0"/>
              </a:spcAft>
              <a:buNone/>
            </a:pPr>
            <a:r>
              <a:rPr lang="en-US">
                <a:solidFill>
                  <a:schemeClr val="dk1"/>
                </a:solidFill>
              </a:rPr>
              <a:t>Keep track of own location</a:t>
            </a:r>
            <a:endParaRPr>
              <a:solidFill>
                <a:schemeClr val="dk1"/>
              </a:solidFill>
            </a:endParaRPr>
          </a:p>
        </p:txBody>
      </p:sp>
      <p:sp>
        <p:nvSpPr>
          <p:cNvPr id="286" name="Google Shape;286;g24cecf73e5f_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e76f4707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So to give you a better idea of what we’re working with, h</a:t>
            </a:r>
            <a:r>
              <a:rPr lang="en-US">
                <a:solidFill>
                  <a:schemeClr val="dk1"/>
                </a:solidFill>
              </a:rPr>
              <a:t>ere are two oyster baskets like the ones used at Ward Aquafarms</a:t>
            </a:r>
            <a:endParaRPr>
              <a:solidFill>
                <a:schemeClr val="dk1"/>
              </a:solidFill>
            </a:endParaRPr>
          </a:p>
        </p:txBody>
      </p:sp>
      <p:sp>
        <p:nvSpPr>
          <p:cNvPr id="300" name="Google Shape;300;g24e76f4707a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e76f4707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baskets are made of a rigid plastic bag which holds the oysters, and two black plastic floats which keep the basket at the surface of the water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0" name="Google Shape;310;g24e76f4707a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4e76f4707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US">
                <a:solidFill>
                  <a:schemeClr val="dk1"/>
                </a:solidFill>
              </a:rPr>
              <a:t>Left: black rubber bands are current</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Right: Added red straps as a marker to determine position</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Red straps should stick out against biofouling in a wide range of lighting conditions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You can see that on the left, the floats are attached to the bag via black rubber bands. This is how the baskets are currently constructed at Ward Aquafarms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On the right, the black rubber bands are replaced by bright red straps that hold the floats in place.</a:t>
            </a:r>
            <a:endParaRPr>
              <a:solidFill>
                <a:schemeClr val="dk1"/>
              </a:solidFill>
            </a:endParaRPr>
          </a:p>
          <a:p>
            <a:pPr indent="0" lvl="0" marL="0" rtl="0" algn="l">
              <a:spcBef>
                <a:spcPts val="0"/>
              </a:spcBef>
              <a:spcAft>
                <a:spcPts val="0"/>
              </a:spcAft>
              <a:buNone/>
            </a:pPr>
            <a:r>
              <a:rPr lang="en-US">
                <a:solidFill>
                  <a:schemeClr val="dk1"/>
                </a:solidFill>
              </a:rPr>
              <a:t>We added these straps as a minimal modification to the baskets that provides a robust marker to determine the basket’s position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large red straps should boldly stand out in a wide range of lighting conditions and against any biofouling that accumulates</a:t>
            </a:r>
            <a:endParaRPr>
              <a:solidFill>
                <a:schemeClr val="dk1"/>
              </a:solidFill>
            </a:endParaRPr>
          </a:p>
        </p:txBody>
      </p:sp>
      <p:sp>
        <p:nvSpPr>
          <p:cNvPr id="325" name="Google Shape;325;g24e76f4707a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d0dec515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approach has several steps that we’ll go into in more detail, but at a high level they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Steps:</a:t>
            </a:r>
            <a:endParaRPr/>
          </a:p>
          <a:p>
            <a:pPr indent="-298450" lvl="0" marL="457200" rtl="0" algn="l">
              <a:spcBef>
                <a:spcPts val="0"/>
              </a:spcBef>
              <a:spcAft>
                <a:spcPts val="0"/>
              </a:spcAft>
              <a:buClr>
                <a:schemeClr val="dk1"/>
              </a:buClr>
              <a:buSzPts val="1100"/>
              <a:buAutoNum type="arabicPeriod"/>
            </a:pPr>
            <a:r>
              <a:rPr lang="en-US">
                <a:solidFill>
                  <a:schemeClr val="dk1"/>
                </a:solidFill>
              </a:rPr>
              <a:t>Getting an image from the cameras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Picking out the red regions from the image -&gt; generate point cloud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Always the possibility of spurious red regions, so determining which set of points correspond to the basket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Determine the basket center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Our approach isolates the red regions using traditional image processing techniques which are fast and robust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We then </a:t>
            </a:r>
            <a:r>
              <a:rPr lang="en-US">
                <a:solidFill>
                  <a:schemeClr val="dk1"/>
                </a:solidFill>
              </a:rPr>
              <a:t>determining</a:t>
            </a:r>
            <a:r>
              <a:rPr lang="en-US">
                <a:solidFill>
                  <a:schemeClr val="dk1"/>
                </a:solidFill>
              </a:rPr>
              <a:t> which of the resulting regions most likely correspond to the straps on the oyster bag.</a:t>
            </a:r>
            <a:endParaRPr>
              <a:solidFill>
                <a:schemeClr val="dk1"/>
              </a:solidFill>
            </a:endParaRPr>
          </a:p>
          <a:p>
            <a:pPr indent="0" lvl="0" marL="0" rtl="0" algn="l">
              <a:lnSpc>
                <a:spcPct val="115000"/>
              </a:lnSpc>
              <a:spcBef>
                <a:spcPts val="0"/>
              </a:spcBef>
              <a:spcAft>
                <a:spcPts val="0"/>
              </a:spcAft>
              <a:buNone/>
            </a:pPr>
            <a:r>
              <a:rPr lang="en-US">
                <a:solidFill>
                  <a:schemeClr val="dk1"/>
                </a:solidFill>
              </a:rPr>
              <a:t>We do this using a point cloud correspondence algorithm that we developed which finds sets of points that closely match the expected rectangle of strap points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Add more roadmap stuff to these slides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36" name="Google Shape;336;g24d0dec515b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f15a5e723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approach has several steps that we’ll go into in more detail, but at a high level they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Steps:</a:t>
            </a:r>
            <a:endParaRPr/>
          </a:p>
          <a:p>
            <a:pPr indent="-298450" lvl="0" marL="457200" rtl="0" algn="l">
              <a:spcBef>
                <a:spcPts val="0"/>
              </a:spcBef>
              <a:spcAft>
                <a:spcPts val="0"/>
              </a:spcAft>
              <a:buClr>
                <a:schemeClr val="dk1"/>
              </a:buClr>
              <a:buSzPts val="1100"/>
              <a:buAutoNum type="arabicPeriod"/>
            </a:pPr>
            <a:r>
              <a:rPr lang="en-US">
                <a:solidFill>
                  <a:schemeClr val="dk1"/>
                </a:solidFill>
              </a:rPr>
              <a:t>Getting an image from the cameras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Picking out the red regions from the image -&gt; generate point cloud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Always the possibility of spurious red regions, so determining which set of points correspond to the basket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Determine the basket center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Our approach isolates the red regions using traditional image processing techniques which are fast and robust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We then determining which of the resulting regions most likely correspond to the straps on the oyster bag.</a:t>
            </a:r>
            <a:endParaRPr>
              <a:solidFill>
                <a:schemeClr val="dk1"/>
              </a:solidFill>
            </a:endParaRPr>
          </a:p>
          <a:p>
            <a:pPr indent="0" lvl="0" marL="0" rtl="0" algn="l">
              <a:lnSpc>
                <a:spcPct val="115000"/>
              </a:lnSpc>
              <a:spcBef>
                <a:spcPts val="0"/>
              </a:spcBef>
              <a:spcAft>
                <a:spcPts val="0"/>
              </a:spcAft>
              <a:buNone/>
            </a:pPr>
            <a:r>
              <a:rPr lang="en-US">
                <a:solidFill>
                  <a:schemeClr val="dk1"/>
                </a:solidFill>
              </a:rPr>
              <a:t>We do this using a point cloud correspondence algorithm that we developed which finds sets of points that closely match the expected rectangle of strap points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Add more roadmap stuff to these slides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47" name="Google Shape;347;g24f15a5e723_1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cecf73e5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24cecf73e5f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f15a5e723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approach has several steps that we’ll go into in more detail, but at a high level they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Steps:</a:t>
            </a:r>
            <a:endParaRPr/>
          </a:p>
          <a:p>
            <a:pPr indent="-298450" lvl="0" marL="457200" rtl="0" algn="l">
              <a:spcBef>
                <a:spcPts val="0"/>
              </a:spcBef>
              <a:spcAft>
                <a:spcPts val="0"/>
              </a:spcAft>
              <a:buClr>
                <a:schemeClr val="dk1"/>
              </a:buClr>
              <a:buSzPts val="1100"/>
              <a:buAutoNum type="arabicPeriod"/>
            </a:pPr>
            <a:r>
              <a:rPr lang="en-US">
                <a:solidFill>
                  <a:schemeClr val="dk1"/>
                </a:solidFill>
              </a:rPr>
              <a:t>Getting an image from the cameras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Picking out the red regions from the image -&gt; generate point cloud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Always the possibility of spurious red regions, so determining which set of points correspond to the basket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Determine the basket center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Our approach isolates the red regions using traditional image processing techniques which are fast and robust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We then determining which of the resulting regions most likely correspond to the straps on the oyster bag.</a:t>
            </a:r>
            <a:endParaRPr>
              <a:solidFill>
                <a:schemeClr val="dk1"/>
              </a:solidFill>
            </a:endParaRPr>
          </a:p>
          <a:p>
            <a:pPr indent="0" lvl="0" marL="0" rtl="0" algn="l">
              <a:lnSpc>
                <a:spcPct val="115000"/>
              </a:lnSpc>
              <a:spcBef>
                <a:spcPts val="0"/>
              </a:spcBef>
              <a:spcAft>
                <a:spcPts val="0"/>
              </a:spcAft>
              <a:buNone/>
            </a:pPr>
            <a:r>
              <a:rPr lang="en-US">
                <a:solidFill>
                  <a:schemeClr val="dk1"/>
                </a:solidFill>
              </a:rPr>
              <a:t>We do this using a point cloud correspondence algorithm that we developed which finds sets of points that closely match the expected rectangle of strap points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Add more roadmap stuff to these slides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61" name="Google Shape;361;g24f15a5e723_1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f15a5e723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approach has several steps that we’ll go into in more detail, but at a high level they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Steps:</a:t>
            </a:r>
            <a:endParaRPr/>
          </a:p>
          <a:p>
            <a:pPr indent="-298450" lvl="0" marL="457200" rtl="0" algn="l">
              <a:spcBef>
                <a:spcPts val="0"/>
              </a:spcBef>
              <a:spcAft>
                <a:spcPts val="0"/>
              </a:spcAft>
              <a:buClr>
                <a:schemeClr val="dk1"/>
              </a:buClr>
              <a:buSzPts val="1100"/>
              <a:buAutoNum type="arabicPeriod"/>
            </a:pPr>
            <a:r>
              <a:rPr lang="en-US">
                <a:solidFill>
                  <a:schemeClr val="dk1"/>
                </a:solidFill>
              </a:rPr>
              <a:t>Getting an image from the cameras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Picking out the red regions from the image -&gt; generate point cloud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Always the possibility of spurious red regions, so determining which set of points correspond to the basket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Determine the basket center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Our approach isolates the red regions using traditional image processing techniques which are fast and robust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We then determining which of the resulting regions most likely correspond to the straps on the oyster bag.</a:t>
            </a:r>
            <a:endParaRPr>
              <a:solidFill>
                <a:schemeClr val="dk1"/>
              </a:solidFill>
            </a:endParaRPr>
          </a:p>
          <a:p>
            <a:pPr indent="0" lvl="0" marL="0" rtl="0" algn="l">
              <a:lnSpc>
                <a:spcPct val="115000"/>
              </a:lnSpc>
              <a:spcBef>
                <a:spcPts val="0"/>
              </a:spcBef>
              <a:spcAft>
                <a:spcPts val="0"/>
              </a:spcAft>
              <a:buNone/>
            </a:pPr>
            <a:r>
              <a:rPr lang="en-US">
                <a:solidFill>
                  <a:schemeClr val="dk1"/>
                </a:solidFill>
              </a:rPr>
              <a:t>We do this using a point cloud correspondence algorithm that we developed which finds sets of points that closely match the expected rectangle of strap points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Add more roadmap stuff to these slides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85" name="Google Shape;385;g24f15a5e723_1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4f15a5e723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first step is to isolate the red straps in the image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do this by converting the image from the normal red, green, blue colorspace to the hue, saturation, value color space and then selecting the pixels whose hue values fall within a certain range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hue channel encodes the color information. The first image shows the raw camera image and this image (IMAGE 2) shows just the hue channel. You can see that the red areas have high pixel values and are easy to distinguish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If we take all the pixels that have a hue above a certain threshold, we get something like this (IMAGE 3), which is pretty good, but it has a bunch of random pixels from other things in the environment.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can significantly clean this up by performing a small object removal operation that removes most of these spurious pixels</a:t>
            </a:r>
            <a:endParaRPr>
              <a:solidFill>
                <a:schemeClr val="dk1"/>
              </a:solidFill>
            </a:endParaRPr>
          </a:p>
          <a:p>
            <a:pPr indent="0" lvl="0" marL="0" rtl="0" algn="l">
              <a:spcBef>
                <a:spcPts val="0"/>
              </a:spcBef>
              <a:spcAft>
                <a:spcPts val="0"/>
              </a:spcAft>
              <a:buNone/>
            </a:pPr>
            <a:r>
              <a:t/>
            </a:r>
            <a:endParaRPr/>
          </a:p>
        </p:txBody>
      </p:sp>
      <p:sp>
        <p:nvSpPr>
          <p:cNvPr id="412" name="Google Shape;412;g24f15a5e723_1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4f15a5e723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first step is to isolate the red straps in the image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We do this by converting the image from the normal red, green, blue colorspace to the hue, saturation, value color space and then selecting the pixels whose hue values fall within a certain range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The hue channel encodes the color information. The first image shows the raw camera image and this image (IMAGE 2) shows just the hue channel. You can see that the red areas have high pixel values and are easy to distinguish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If we take all the pixels that have a hue above a certain threshold, we get something like this (IMAGE 3), which is pretty good, but it has a bunch of random pixels from other things in the environment.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We can significantly clean this up by performing a small object removal operation that removes most of these spurious pixels</a:t>
            </a:r>
            <a:endParaRPr>
              <a:solidFill>
                <a:schemeClr val="dk1"/>
              </a:solidFill>
            </a:endParaRPr>
          </a:p>
          <a:p>
            <a:pPr indent="0" lvl="0" marL="0" rtl="0" algn="l">
              <a:spcBef>
                <a:spcPts val="0"/>
              </a:spcBef>
              <a:spcAft>
                <a:spcPts val="0"/>
              </a:spcAft>
              <a:buNone/>
            </a:pPr>
            <a:r>
              <a:t/>
            </a:r>
            <a:endParaRPr/>
          </a:p>
        </p:txBody>
      </p:sp>
      <p:sp>
        <p:nvSpPr>
          <p:cNvPr id="423" name="Google Shape;423;g24f15a5e723_1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4f15a5e723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first step is to isolate the red straps in the image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We do this by converting the image from the normal red, green, blue colorspace to the hue, saturation, value color space and then selecting the pixels whose hue values fall within a certain range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The hue channel encodes the color information. The first image shows the raw camera image and this image (IMAGE 2) shows just the hue channel. You can see that the red areas have high pixel values and are easy to distinguish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If we take all the pixels that have a hue above a certain threshold, we get something like this (IMAGE 3), which is pretty good, but it has a bunch of random pixels from other things in the environment.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We can significantly clean this up by performing a small object removal operation that removes most of these spurious pixels</a:t>
            </a:r>
            <a:endParaRPr>
              <a:solidFill>
                <a:schemeClr val="dk1"/>
              </a:solidFill>
            </a:endParaRPr>
          </a:p>
          <a:p>
            <a:pPr indent="0" lvl="0" marL="0" rtl="0" algn="l">
              <a:spcBef>
                <a:spcPts val="0"/>
              </a:spcBef>
              <a:spcAft>
                <a:spcPts val="0"/>
              </a:spcAft>
              <a:buNone/>
            </a:pPr>
            <a:r>
              <a:t/>
            </a:r>
            <a:endParaRPr/>
          </a:p>
        </p:txBody>
      </p:sp>
      <p:sp>
        <p:nvSpPr>
          <p:cNvPr id="437" name="Google Shape;437;g24f15a5e723_1_3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f15a5e723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first step is to isolate the red straps in the image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We do this by converting the image from the normal red, green, blue colorspace to the hue, saturation, value color space and then selecting the pixels whose hue values fall within a certain range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The hue channel encodes the color information. The first image shows the raw camera image and this image (IMAGE 2) shows just the hue channel. You can see that the red areas have high pixel values and are easy to distinguish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If we take all the pixels that have a hue above a certain threshold, we get something like this (IMAGE 3), which is pretty good, but it has a bunch of random pixels from other things in the environment.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We can significantly clean this up by performing a small object removal operation that removes most of these spurious pixels</a:t>
            </a:r>
            <a:endParaRPr>
              <a:solidFill>
                <a:schemeClr val="dk1"/>
              </a:solidFill>
            </a:endParaRPr>
          </a:p>
          <a:p>
            <a:pPr indent="0" lvl="0" marL="0" rtl="0" algn="l">
              <a:spcBef>
                <a:spcPts val="0"/>
              </a:spcBef>
              <a:spcAft>
                <a:spcPts val="0"/>
              </a:spcAft>
              <a:buNone/>
            </a:pPr>
            <a:r>
              <a:t/>
            </a:r>
            <a:endParaRPr/>
          </a:p>
        </p:txBody>
      </p:sp>
      <p:sp>
        <p:nvSpPr>
          <p:cNvPr id="454" name="Google Shape;454;g24f15a5e723_1_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4e79fec4f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So t</a:t>
            </a:r>
            <a:r>
              <a:rPr lang="en-US">
                <a:solidFill>
                  <a:schemeClr val="dk1"/>
                </a:solidFill>
              </a:rPr>
              <a:t>his leaves us with a pretty good map of where the large red regions are in our image which are likely to correspond with the red straps on the baskets</a:t>
            </a:r>
            <a:endParaRPr>
              <a:solidFill>
                <a:schemeClr val="dk1"/>
              </a:solidFill>
            </a:endParaRPr>
          </a:p>
          <a:p>
            <a:pPr indent="0" lvl="0" marL="0" rtl="0" algn="l">
              <a:spcBef>
                <a:spcPts val="0"/>
              </a:spcBef>
              <a:spcAft>
                <a:spcPts val="0"/>
              </a:spcAft>
              <a:buNone/>
            </a:pPr>
            <a:r>
              <a:rPr lang="en-US">
                <a:solidFill>
                  <a:schemeClr val="dk1"/>
                </a:solidFill>
              </a:rPr>
              <a:t>Guesses as to where straps might be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can then find the center of each red region and create a set of points that are our candidates for where the basket straps might be.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question then becomes: which of these points actually correspond to the oyster basket?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2" name="Google Shape;482;g24e79fec4f6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4e79fec4f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We know that the basket straps should be in this rectangular pattern, so we need to find the points from the hsv filtering step that closely match this target shape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Looked into existing algorithms, this is similar to another problem in robotics called point cloud registration which is ______</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This problem is different (called finding point correspondences: explain ____) and we couldn’t find an existing algorithm that fit our purpose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Trying to find a set of points in this set that match the known pattern</a:t>
            </a:r>
            <a:endParaRPr>
              <a:solidFill>
                <a:schemeClr val="dk1"/>
              </a:solidFill>
            </a:endParaRPr>
          </a:p>
        </p:txBody>
      </p:sp>
      <p:sp>
        <p:nvSpPr>
          <p:cNvPr id="495" name="Google Shape;495;g24e79fec4f6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4f15a5e723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Steps: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512" name="Google Shape;512;g24f15a5e723_1_4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e79fec4f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Evaluate based on mean squared error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Connect shape</a:t>
            </a:r>
            <a:endParaRPr>
              <a:solidFill>
                <a:schemeClr val="dk1"/>
              </a:solidFill>
            </a:endParaRPr>
          </a:p>
        </p:txBody>
      </p:sp>
      <p:sp>
        <p:nvSpPr>
          <p:cNvPr id="525" name="Google Shape;525;g24e79fec4f6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eabb329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24eabb3290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0a55c8997a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Evaluate based on mean squared error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Connect shape</a:t>
            </a:r>
            <a:endParaRPr>
              <a:solidFill>
                <a:schemeClr val="dk1"/>
              </a:solidFill>
            </a:endParaRPr>
          </a:p>
        </p:txBody>
      </p:sp>
      <p:sp>
        <p:nvSpPr>
          <p:cNvPr id="549" name="Google Shape;549;g20a55c8997a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4e79fec4f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The clever part of this algorithm is making it fast and generating good proposals is the most important factor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Each proposal takes time, would like to minimize number of proposals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 proposals is related to the number of possible straps points which can sometimes be large if there’s a lot of noise/stuff</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One easy way to generate proposals would be to brute force and try every combination of 4 points</a:t>
            </a:r>
            <a:endParaRPr>
              <a:solidFill>
                <a:schemeClr val="dk1"/>
              </a:solidFill>
            </a:endParaRPr>
          </a:p>
          <a:p>
            <a:pPr indent="0" lvl="0" marL="0" rtl="0" algn="l">
              <a:lnSpc>
                <a:spcPct val="115000"/>
              </a:lnSpc>
              <a:spcBef>
                <a:spcPts val="0"/>
              </a:spcBef>
              <a:spcAft>
                <a:spcPts val="0"/>
              </a:spcAft>
              <a:buNone/>
            </a:pPr>
            <a:r>
              <a:rPr lang="en-US">
                <a:solidFill>
                  <a:schemeClr val="dk1"/>
                </a:solidFill>
              </a:rPr>
              <a:t>This leads to lots</a:t>
            </a:r>
            <a:endParaRPr>
              <a:solidFill>
                <a:schemeClr val="dk1"/>
              </a:solidFill>
            </a:endParaRPr>
          </a:p>
        </p:txBody>
      </p:sp>
      <p:sp>
        <p:nvSpPr>
          <p:cNvPr id="574" name="Google Shape;574;g24e79fec4f6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4e79fec4f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Instead of trying all combinations of points, we can be a bit smarter</a:t>
            </a:r>
            <a:endParaRPr/>
          </a:p>
        </p:txBody>
      </p:sp>
      <p:sp>
        <p:nvSpPr>
          <p:cNvPr id="592" name="Google Shape;592;g24e79fec4f6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f15a5e723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implementation allows it to do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how well does it work?</a:t>
            </a:r>
            <a:endParaRPr/>
          </a:p>
        </p:txBody>
      </p:sp>
      <p:sp>
        <p:nvSpPr>
          <p:cNvPr id="614" name="Google Shape;614;g24f15a5e723_1_4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4e79fec4f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It’s important that the Oystermaran can function outside in various lighting conditions, so we tested our algorithm on a set of 189 test images across various lighting conditions and basket positions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test set contains images taken in full shade, direct sunlight, and uneven shade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also included images in which the basket is fully in frame, partially in frame, and when there are multiple baskets in frame (particularly hard because the straps form a similar rectangle)</a:t>
            </a:r>
            <a:endParaRPr/>
          </a:p>
        </p:txBody>
      </p:sp>
      <p:sp>
        <p:nvSpPr>
          <p:cNvPr id="641" name="Google Shape;641;g24e79fec4f6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4e79fec4f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table breaks down the algorithms performance across </a:t>
            </a:r>
            <a:endParaRPr/>
          </a:p>
        </p:txBody>
      </p:sp>
      <p:sp>
        <p:nvSpPr>
          <p:cNvPr id="655" name="Google Shape;655;g24e79fec4f6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4f15a5e7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over the past few months we’ve worked on developing these two subsystems, so I’ll pass it back to Fiona to talk about how we tested these systems working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Robotics System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Sensors: take in information about the environment</a:t>
            </a:r>
            <a:endParaRPr/>
          </a:p>
          <a:p>
            <a:pPr indent="0" lvl="0" marL="0" rtl="0" algn="l">
              <a:spcBef>
                <a:spcPts val="0"/>
              </a:spcBef>
              <a:spcAft>
                <a:spcPts val="0"/>
              </a:spcAft>
              <a:buNone/>
            </a:pPr>
            <a:r>
              <a:rPr lang="en-US"/>
              <a:t>Actuators: allow the robot to interact with the environment</a:t>
            </a:r>
            <a:endParaRPr/>
          </a:p>
          <a:p>
            <a:pPr indent="0" lvl="0" marL="0" rtl="0" algn="l">
              <a:spcBef>
                <a:spcPts val="0"/>
              </a:spcBef>
              <a:spcAft>
                <a:spcPts val="0"/>
              </a:spcAft>
              <a:buNone/>
            </a:pPr>
            <a:r>
              <a:rPr lang="en-US"/>
              <a:t>Main Computer: responsible for several simultaneous tasks</a:t>
            </a:r>
            <a:endParaRPr/>
          </a:p>
          <a:p>
            <a:pPr indent="-298450" lvl="0" marL="457200" rtl="0" algn="l">
              <a:spcBef>
                <a:spcPts val="0"/>
              </a:spcBef>
              <a:spcAft>
                <a:spcPts val="0"/>
              </a:spcAft>
              <a:buSzPts val="1100"/>
              <a:buChar char="●"/>
            </a:pPr>
            <a:r>
              <a:rPr lang="en-US"/>
              <a:t>State Estimation: integrating the sensor information to estimate the state of itself and the environment (current position, presence/position of other objects, etc.)</a:t>
            </a:r>
            <a:endParaRPr/>
          </a:p>
          <a:p>
            <a:pPr indent="-298450" lvl="0" marL="457200" rtl="0" algn="l">
              <a:spcBef>
                <a:spcPts val="0"/>
              </a:spcBef>
              <a:spcAft>
                <a:spcPts val="0"/>
              </a:spcAft>
              <a:buSzPts val="1100"/>
              <a:buChar char="●"/>
            </a:pPr>
            <a:r>
              <a:rPr lang="en-US"/>
              <a:t>Activity Planning: based on the current state of the world, decide what high level actions to take to accomplish the current goals</a:t>
            </a:r>
            <a:endParaRPr/>
          </a:p>
          <a:p>
            <a:pPr indent="-298450" lvl="0" marL="457200" rtl="0" algn="l">
              <a:spcBef>
                <a:spcPts val="0"/>
              </a:spcBef>
              <a:spcAft>
                <a:spcPts val="0"/>
              </a:spcAft>
              <a:buSzPts val="1100"/>
              <a:buChar char="●"/>
            </a:pPr>
            <a:r>
              <a:rPr lang="en-US"/>
              <a:t>Actuator Control: translates high level actions into individual commands from each motor. This should also incorporate feedback from the sensors to achieve more robust control</a:t>
            </a:r>
            <a:endParaRPr/>
          </a:p>
          <a:p>
            <a:pPr indent="-298450" lvl="0" marL="457200" rtl="0" algn="l">
              <a:spcBef>
                <a:spcPts val="0"/>
              </a:spcBef>
              <a:spcAft>
                <a:spcPts val="0"/>
              </a:spcAft>
              <a:buSzPts val="1100"/>
              <a:buChar char="●"/>
            </a:pPr>
            <a:r>
              <a:rPr lang="en-US"/>
              <a:t>Hardware Driver: Interfaces directly with the motors and other electronics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main computer uses ROS2 to manage each individual subsystem and their intercommunications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paper presents implementations of parts of the </a:t>
            </a:r>
            <a:r>
              <a:rPr lang="en-US">
                <a:solidFill>
                  <a:schemeClr val="dk1"/>
                </a:solidFill>
              </a:rPr>
              <a:t>Actuator Control (control) and </a:t>
            </a:r>
            <a:r>
              <a:rPr lang="en-US"/>
              <a:t>State Estimation (perception) subsystems for the Oystermaran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TODO: highlight ones we worked on</a:t>
            </a:r>
            <a:endParaRPr/>
          </a:p>
        </p:txBody>
      </p:sp>
      <p:sp>
        <p:nvSpPr>
          <p:cNvPr id="667" name="Google Shape;667;g24f15a5e72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4f15a5e7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motor controller depends on modeling the physics of the boat as it moves through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our physics model there are two forces acting on the boat: thruster forces and drag from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thruster commands end up being proportional to target velocity</a:t>
            </a:r>
            <a:endParaRPr/>
          </a:p>
        </p:txBody>
      </p:sp>
      <p:sp>
        <p:nvSpPr>
          <p:cNvPr id="677" name="Google Shape;677;g24f15a5e723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4f15a5e72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motor controller depends on modeling the physics of the boat as it moves through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our physics model there are two forces acting on the boat: thruster forces and drag from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thruster commands end up being proportional to target velocity</a:t>
            </a:r>
            <a:endParaRPr/>
          </a:p>
        </p:txBody>
      </p:sp>
      <p:sp>
        <p:nvSpPr>
          <p:cNvPr id="701" name="Google Shape;701;g24f15a5e723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4f15a5e72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motor controller depends on modeling the physics of the boat as it moves through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our physics model there are two forces acting on the boat: thruster forces and drag from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thruster commands end up being proportional to target velocity</a:t>
            </a:r>
            <a:endParaRPr/>
          </a:p>
        </p:txBody>
      </p:sp>
      <p:sp>
        <p:nvSpPr>
          <p:cNvPr id="724" name="Google Shape;724;g24f15a5e723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eabb3290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24eabb32904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4f15a5e72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motor controller depends on modeling the physics of the boat as it moves through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our physics model there are two forces acting on the boat: thruster forces and drag from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thruster commands end up being proportional to target velocity</a:t>
            </a:r>
            <a:endParaRPr/>
          </a:p>
        </p:txBody>
      </p:sp>
      <p:sp>
        <p:nvSpPr>
          <p:cNvPr id="747" name="Google Shape;747;g24f15a5e723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4f15a5e72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motor controller depends on modeling the physics of the boat as it moves through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our physics model there are two forces acting on the boat: thruster forces and drag from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thruster commands end up being proportional to target velocity</a:t>
            </a:r>
            <a:endParaRPr/>
          </a:p>
        </p:txBody>
      </p:sp>
      <p:sp>
        <p:nvSpPr>
          <p:cNvPr id="769" name="Google Shape;769;g24f15a5e723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4f15a5e72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another system integration slide to reorient the viewer</a:t>
            </a:r>
            <a:endParaRPr/>
          </a:p>
          <a:p>
            <a:pPr indent="0" lvl="0" marL="0" rtl="0" algn="l">
              <a:spcBef>
                <a:spcPts val="0"/>
              </a:spcBef>
              <a:spcAft>
                <a:spcPts val="0"/>
              </a:spcAft>
              <a:buNone/>
            </a:pPr>
            <a:r>
              <a:rPr lang="en-US"/>
              <a:t>add more context for what will happen in the test (copy our graphics of hulls)</a:t>
            </a:r>
            <a:endParaRPr/>
          </a:p>
        </p:txBody>
      </p:sp>
      <p:sp>
        <p:nvSpPr>
          <p:cNvPr id="791" name="Google Shape;791;g24f15a5e723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0a55c8997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 another system integration slide to reorient the viewer</a:t>
            </a:r>
            <a:endParaRPr/>
          </a:p>
          <a:p>
            <a:pPr indent="0" lvl="0" marL="0" rtl="0" algn="l">
              <a:spcBef>
                <a:spcPts val="0"/>
              </a:spcBef>
              <a:spcAft>
                <a:spcPts val="0"/>
              </a:spcAft>
              <a:buNone/>
            </a:pPr>
            <a:r>
              <a:rPr lang="en-US"/>
              <a:t>add more context for what will happen in the test (copy our graphics of hulls)</a:t>
            </a:r>
            <a:endParaRPr/>
          </a:p>
        </p:txBody>
      </p:sp>
      <p:sp>
        <p:nvSpPr>
          <p:cNvPr id="801" name="Google Shape;801;g20a55c8997a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4eabb3290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24eabb32904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4cecf73e5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24cecf73e5f_1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4f15a5e723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24f15a5e723_1_5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cecf73e5f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24cecf73e5f_1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eabb3290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4eabb32904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cecf73e5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Robotics System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Sensors: take in information about the environment</a:t>
            </a:r>
            <a:endParaRPr/>
          </a:p>
          <a:p>
            <a:pPr indent="0" lvl="0" marL="0" rtl="0" algn="l">
              <a:spcBef>
                <a:spcPts val="0"/>
              </a:spcBef>
              <a:spcAft>
                <a:spcPts val="0"/>
              </a:spcAft>
              <a:buNone/>
            </a:pPr>
            <a:r>
              <a:rPr lang="en-US"/>
              <a:t>Actuators: allow the robot to interact with the environment</a:t>
            </a:r>
            <a:endParaRPr/>
          </a:p>
          <a:p>
            <a:pPr indent="0" lvl="0" marL="0" rtl="0" algn="l">
              <a:spcBef>
                <a:spcPts val="0"/>
              </a:spcBef>
              <a:spcAft>
                <a:spcPts val="0"/>
              </a:spcAft>
              <a:buNone/>
            </a:pPr>
            <a:r>
              <a:rPr lang="en-US"/>
              <a:t>Main Computer: responsible for several simultaneous tasks</a:t>
            </a:r>
            <a:endParaRPr/>
          </a:p>
          <a:p>
            <a:pPr indent="-298450" lvl="0" marL="457200" rtl="0" algn="l">
              <a:spcBef>
                <a:spcPts val="0"/>
              </a:spcBef>
              <a:spcAft>
                <a:spcPts val="0"/>
              </a:spcAft>
              <a:buSzPts val="1100"/>
              <a:buChar char="●"/>
            </a:pPr>
            <a:r>
              <a:rPr lang="en-US"/>
              <a:t>State Estimation: integrating the sensor information to estimate the state of itself and the environment (current position, presence/position of other objects, etc.)</a:t>
            </a:r>
            <a:endParaRPr/>
          </a:p>
          <a:p>
            <a:pPr indent="-298450" lvl="0" marL="457200" rtl="0" algn="l">
              <a:spcBef>
                <a:spcPts val="0"/>
              </a:spcBef>
              <a:spcAft>
                <a:spcPts val="0"/>
              </a:spcAft>
              <a:buSzPts val="1100"/>
              <a:buChar char="●"/>
            </a:pPr>
            <a:r>
              <a:rPr lang="en-US"/>
              <a:t>Activity Planning: based on the current state of the world, decide what high level actions to take to accomplish the current goals</a:t>
            </a:r>
            <a:endParaRPr/>
          </a:p>
          <a:p>
            <a:pPr indent="-298450" lvl="0" marL="457200" rtl="0" algn="l">
              <a:spcBef>
                <a:spcPts val="0"/>
              </a:spcBef>
              <a:spcAft>
                <a:spcPts val="0"/>
              </a:spcAft>
              <a:buSzPts val="1100"/>
              <a:buChar char="●"/>
            </a:pPr>
            <a:r>
              <a:rPr lang="en-US"/>
              <a:t>Actuator Control: translates high level actions into individual commands from each motor. This should also incorporate feedback from the sensors to achieve more robust control</a:t>
            </a:r>
            <a:endParaRPr/>
          </a:p>
          <a:p>
            <a:pPr indent="-298450" lvl="0" marL="457200" rtl="0" algn="l">
              <a:spcBef>
                <a:spcPts val="0"/>
              </a:spcBef>
              <a:spcAft>
                <a:spcPts val="0"/>
              </a:spcAft>
              <a:buSzPts val="1100"/>
              <a:buChar char="●"/>
            </a:pPr>
            <a:r>
              <a:rPr lang="en-US"/>
              <a:t>Hardware Driver: Interfaces directly with the motors and other electronics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main computer uses ROS2 to manage each individual subsystem and their intercommunications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paper presents implementations of parts of the </a:t>
            </a:r>
            <a:r>
              <a:rPr lang="en-US">
                <a:solidFill>
                  <a:schemeClr val="dk1"/>
                </a:solidFill>
              </a:rPr>
              <a:t>Actuator Control (control) and </a:t>
            </a:r>
            <a:r>
              <a:rPr lang="en-US"/>
              <a:t>State Estimation (perception) subsystems for the Oystermaran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TODO: highlight ones we worked on</a:t>
            </a:r>
            <a:endParaRPr/>
          </a:p>
        </p:txBody>
      </p:sp>
      <p:sp>
        <p:nvSpPr>
          <p:cNvPr id="144" name="Google Shape;144;g24cecf73e5f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cecf73e5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Oystermaran has four T200 thrusters mounted as shown to enable movement through the oyster basket array.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back thrusters provide forward/backward thrust</a:t>
            </a:r>
            <a:endParaRPr/>
          </a:p>
          <a:p>
            <a:pPr indent="0" lvl="0" marL="0" rtl="0" algn="l">
              <a:spcBef>
                <a:spcPts val="0"/>
              </a:spcBef>
              <a:spcAft>
                <a:spcPts val="0"/>
              </a:spcAft>
              <a:buNone/>
            </a:pPr>
            <a:r>
              <a:rPr lang="en-US"/>
              <a:t>The front thrusters are mounted sideways and provide side to side thrust to help shove the baskets apart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Using Pixhawk 4 autopilot computer to control the thrusters, but its builtin configuration isn’t set up to handle thrusters in this configuration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We implemented our own dynamics-based motor controller that uses the equations of motion for the boat to determine the appropriate thruster commands</a:t>
            </a:r>
            <a:endParaRPr/>
          </a:p>
        </p:txBody>
      </p:sp>
      <p:sp>
        <p:nvSpPr>
          <p:cNvPr id="154" name="Google Shape;154;g24cecf73e5f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cecf73e5f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To keep things simple for the future autonomy systems, our desired control system would take in a target velocity (x, y, torque) and translate that into individual thruster commands that will cause the ASV to achieve that velocity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order to accomplish this we implemented a dynamics-based </a:t>
            </a:r>
            <a:endParaRPr>
              <a:solidFill>
                <a:schemeClr val="dk1"/>
              </a:solidFill>
            </a:endParaRPr>
          </a:p>
        </p:txBody>
      </p:sp>
      <p:sp>
        <p:nvSpPr>
          <p:cNvPr id="167" name="Google Shape;167;g24cecf73e5f_1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cecf73e5f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motor controller depends on modeling the physics of the boat as it moves through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our physics model there are two forces acting on the boat: thruster forces and drag from the water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drag force is proportional to the velocity squared: drag force depends on the speed of the boat</a:t>
            </a:r>
            <a:endParaRPr/>
          </a:p>
        </p:txBody>
      </p:sp>
      <p:sp>
        <p:nvSpPr>
          <p:cNvPr id="181" name="Google Shape;181;g24cecf73e5f_1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p:nvPr>
            <p:ph idx="2" type="pic"/>
          </p:nvPr>
        </p:nvSpPr>
        <p:spPr>
          <a:xfrm>
            <a:off x="5183188" y="987425"/>
            <a:ext cx="6172200" cy="4873625"/>
          </a:xfrm>
          <a:prstGeom prst="rect">
            <a:avLst/>
          </a:prstGeom>
          <a:noFill/>
          <a:ln>
            <a:noFill/>
          </a:ln>
        </p:spPr>
      </p:sp>
      <p:sp>
        <p:nvSpPr>
          <p:cNvPr id="64" name="Google Shape;64;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jpg"/><Relationship Id="rId6" Type="http://schemas.openxmlformats.org/officeDocument/2006/relationships/image" Target="../media/image2.png"/><Relationship Id="rId7" Type="http://schemas.openxmlformats.org/officeDocument/2006/relationships/image" Target="../media/image14.pn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jpg"/><Relationship Id="rId6" Type="http://schemas.openxmlformats.org/officeDocument/2006/relationships/image" Target="../media/image2.png"/><Relationship Id="rId7" Type="http://schemas.openxmlformats.org/officeDocument/2006/relationships/image" Target="../media/image14.png"/><Relationship Id="rId8"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jp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2.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8.jp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jpg"/><Relationship Id="rId6" Type="http://schemas.openxmlformats.org/officeDocument/2006/relationships/image" Target="../media/image2.png"/><Relationship Id="rId7"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jpg"/><Relationship Id="rId5"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1.jpg"/><Relationship Id="rId6"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1.jpg"/><Relationship Id="rId7"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jpg"/><Relationship Id="rId8"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jpg"/><Relationship Id="rId5"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8.jpg"/><Relationship Id="rId6" Type="http://schemas.openxmlformats.org/officeDocument/2006/relationships/image" Target="../media/image7.jpg"/><Relationship Id="rId7"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7.png"/><Relationship Id="rId6"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jpg"/><Relationship Id="rId6" Type="http://schemas.openxmlformats.org/officeDocument/2006/relationships/image" Target="../media/image2.png"/><Relationship Id="rId7"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jp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jp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jp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hyperlink" Target="http://drive.google.com/file/d/1vvB2ehpn-eVg7N14Ih0f2SC8P_uhosl5/view" TargetMode="External"/><Relationship Id="rId6"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hyperlink" Target="http://drive.google.com/file/d/1vvB2ehpn-eVg7N14Ih0f2SC8P_uhosl5/view" TargetMode="External"/><Relationship Id="rId6"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4.png"/><Relationship Id="rId6" Type="http://schemas.openxmlformats.org/officeDocument/2006/relationships/image" Target="../media/image38.jpg"/><Relationship Id="rId7"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jpg"/><Relationship Id="rId6" Type="http://schemas.openxmlformats.org/officeDocument/2006/relationships/image" Target="../media/image2.png"/><Relationship Id="rId7" Type="http://schemas.openxmlformats.org/officeDocument/2006/relationships/image" Target="../media/image14.png"/><Relationship Id="rId8"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4e76f4707a_0_146"/>
          <p:cNvSpPr txBox="1"/>
          <p:nvPr>
            <p:ph idx="1" type="subTitle"/>
          </p:nvPr>
        </p:nvSpPr>
        <p:spPr>
          <a:xfrm>
            <a:off x="638625" y="3969375"/>
            <a:ext cx="10871100" cy="850200"/>
          </a:xfrm>
          <a:prstGeom prst="rect">
            <a:avLst/>
          </a:prstGeom>
          <a:noFill/>
          <a:ln>
            <a:noFill/>
          </a:ln>
        </p:spPr>
        <p:txBody>
          <a:bodyPr anchorCtr="0" anchor="t" bIns="45700" lIns="91425" spcFirstLastPara="1" rIns="91425" wrap="square" tIns="45700">
            <a:normAutofit/>
          </a:bodyPr>
          <a:lstStyle/>
          <a:p>
            <a:pPr indent="0" lvl="0" marL="0" rtl="0" algn="ctr">
              <a:lnSpc>
                <a:spcPct val="80000"/>
              </a:lnSpc>
              <a:spcBef>
                <a:spcPts val="0"/>
              </a:spcBef>
              <a:spcAft>
                <a:spcPts val="0"/>
              </a:spcAft>
              <a:buClr>
                <a:srgbClr val="1DA0DB"/>
              </a:buClr>
              <a:buSzPts val="2000"/>
              <a:buNone/>
            </a:pPr>
            <a:r>
              <a:rPr b="1" lang="en-US" sz="1800">
                <a:solidFill>
                  <a:srgbClr val="1DA0DB"/>
                </a:solidFill>
                <a:latin typeface="Arial"/>
                <a:ea typeface="Arial"/>
                <a:cs typeface="Arial"/>
                <a:sym typeface="Arial"/>
              </a:rPr>
              <a:t>MIT Sea Grant is a Federal-Institute partnership that promotes the </a:t>
            </a:r>
            <a:br>
              <a:rPr b="1" lang="en-US" sz="1800">
                <a:solidFill>
                  <a:srgbClr val="1DA0DB"/>
                </a:solidFill>
                <a:latin typeface="Arial"/>
                <a:ea typeface="Arial"/>
                <a:cs typeface="Arial"/>
                <a:sym typeface="Arial"/>
              </a:rPr>
            </a:br>
            <a:r>
              <a:rPr b="1" lang="en-US" sz="1800">
                <a:solidFill>
                  <a:srgbClr val="1DA0DB"/>
                </a:solidFill>
                <a:latin typeface="Arial"/>
                <a:ea typeface="Arial"/>
                <a:cs typeface="Arial"/>
                <a:sym typeface="Arial"/>
              </a:rPr>
              <a:t>conservation and sustainable development of coastal and marine </a:t>
            </a:r>
            <a:br>
              <a:rPr b="1" lang="en-US" sz="1800">
                <a:solidFill>
                  <a:srgbClr val="1DA0DB"/>
                </a:solidFill>
                <a:latin typeface="Arial"/>
                <a:ea typeface="Arial"/>
                <a:cs typeface="Arial"/>
                <a:sym typeface="Arial"/>
              </a:rPr>
            </a:br>
            <a:r>
              <a:rPr b="1" lang="en-US" sz="1800">
                <a:solidFill>
                  <a:srgbClr val="1DA0DB"/>
                </a:solidFill>
                <a:latin typeface="Arial"/>
                <a:ea typeface="Arial"/>
                <a:cs typeface="Arial"/>
                <a:sym typeface="Arial"/>
              </a:rPr>
              <a:t>resources through research, education, and outreach.</a:t>
            </a:r>
            <a:endParaRPr sz="1700">
              <a:solidFill>
                <a:srgbClr val="222A35"/>
              </a:solidFill>
              <a:latin typeface="Arial"/>
              <a:ea typeface="Arial"/>
              <a:cs typeface="Arial"/>
              <a:sym typeface="Arial"/>
            </a:endParaRPr>
          </a:p>
        </p:txBody>
      </p:sp>
      <p:sp>
        <p:nvSpPr>
          <p:cNvPr id="85" name="Google Shape;85;g24e76f4707a_0_146"/>
          <p:cNvSpPr txBox="1"/>
          <p:nvPr/>
        </p:nvSpPr>
        <p:spPr>
          <a:xfrm>
            <a:off x="471713" y="2032624"/>
            <a:ext cx="11414700" cy="17220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22A35"/>
              </a:buClr>
              <a:buSzPts val="6000"/>
              <a:buFont typeface="Arial"/>
              <a:buNone/>
            </a:pPr>
            <a:r>
              <a:rPr lang="en-US" sz="4100">
                <a:solidFill>
                  <a:srgbClr val="222A35"/>
                </a:solidFill>
              </a:rPr>
              <a:t>Oyster Farming by Autonomous</a:t>
            </a:r>
            <a:endParaRPr sz="4100">
              <a:solidFill>
                <a:srgbClr val="222A35"/>
              </a:solidFill>
            </a:endParaRPr>
          </a:p>
          <a:p>
            <a:pPr indent="0" lvl="0" marL="0" marR="0" rtl="0" algn="ctr">
              <a:lnSpc>
                <a:spcPct val="90000"/>
              </a:lnSpc>
              <a:spcBef>
                <a:spcPts val="0"/>
              </a:spcBef>
              <a:spcAft>
                <a:spcPts val="0"/>
              </a:spcAft>
              <a:buClr>
                <a:srgbClr val="222A35"/>
              </a:buClr>
              <a:buSzPts val="6000"/>
              <a:buFont typeface="Arial"/>
              <a:buNone/>
            </a:pPr>
            <a:r>
              <a:rPr lang="en-US" sz="4100">
                <a:solidFill>
                  <a:srgbClr val="222A35"/>
                </a:solidFill>
              </a:rPr>
              <a:t>Surface Vehicles</a:t>
            </a:r>
            <a:endParaRPr i="0" sz="4100" u="none" cap="none" strike="noStrike">
              <a:solidFill>
                <a:srgbClr val="222A35"/>
              </a:solidFill>
            </a:endParaRPr>
          </a:p>
        </p:txBody>
      </p:sp>
      <p:pic>
        <p:nvPicPr>
          <p:cNvPr id="86" name="Google Shape;86;g24e76f4707a_0_146"/>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87" name="Google Shape;87;g24e76f4707a_0_146"/>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88" name="Google Shape;88;g24e76f4707a_0_146"/>
          <p:cNvSpPr/>
          <p:nvPr/>
        </p:nvSpPr>
        <p:spPr>
          <a:xfrm>
            <a:off x="4279355" y="6428450"/>
            <a:ext cx="7731300" cy="276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aseline="30000" lang="en-US" sz="1800">
                <a:solidFill>
                  <a:schemeClr val="dk1"/>
                </a:solidFill>
              </a:rPr>
              <a:t>6 June 2023</a:t>
            </a:r>
            <a:r>
              <a:rPr b="0" baseline="30000" i="0" lang="en-US" sz="1800" u="none" cap="none" strike="noStrike">
                <a:solidFill>
                  <a:schemeClr val="dk1"/>
                </a:solidFill>
                <a:latin typeface="Arial"/>
                <a:ea typeface="Arial"/>
                <a:cs typeface="Arial"/>
                <a:sym typeface="Arial"/>
              </a:rPr>
              <a:t>, </a:t>
            </a:r>
            <a:r>
              <a:rPr baseline="30000" lang="en-US" sz="1800">
                <a:solidFill>
                  <a:schemeClr val="dk1"/>
                </a:solidFill>
              </a:rPr>
              <a:t>Oyster Farming by Autonomous Surface Vehicles</a:t>
            </a:r>
            <a:endParaRPr baseline="30000" sz="1800">
              <a:solidFill>
                <a:schemeClr val="dk1"/>
              </a:solidFill>
            </a:endParaRPr>
          </a:p>
          <a:p>
            <a:pPr indent="0" lvl="0" marL="0" marR="0" rtl="0" algn="r">
              <a:spcBef>
                <a:spcPts val="0"/>
              </a:spcBef>
              <a:spcAft>
                <a:spcPts val="0"/>
              </a:spcAft>
              <a:buClr>
                <a:schemeClr val="dk1"/>
              </a:buClr>
              <a:buSzPts val="1100"/>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sp>
        <p:nvSpPr>
          <p:cNvPr id="89" name="Google Shape;89;g24e76f4707a_0_146"/>
          <p:cNvSpPr txBox="1"/>
          <p:nvPr/>
        </p:nvSpPr>
        <p:spPr>
          <a:xfrm>
            <a:off x="2384882" y="5343575"/>
            <a:ext cx="7222500" cy="4617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1000"/>
              </a:spcBef>
              <a:spcAft>
                <a:spcPts val="0"/>
              </a:spcAft>
              <a:buNone/>
            </a:pPr>
            <a:r>
              <a:rPr lang="en-US" sz="1800">
                <a:solidFill>
                  <a:srgbClr val="222A35"/>
                </a:solidFill>
              </a:rPr>
              <a:t>Fiona Gillespie </a:t>
            </a:r>
            <a:r>
              <a:rPr b="1" lang="en-US" sz="1800">
                <a:solidFill>
                  <a:srgbClr val="222A35"/>
                </a:solidFill>
              </a:rPr>
              <a:t>|</a:t>
            </a:r>
            <a:r>
              <a:rPr lang="en-US" sz="1800">
                <a:solidFill>
                  <a:srgbClr val="222A35"/>
                </a:solidFill>
              </a:rPr>
              <a:t> Graduate Researcher, MIT Sea Grant</a:t>
            </a:r>
            <a:endParaRPr sz="2400">
              <a:solidFill>
                <a:schemeClr val="dk1"/>
              </a:solidFill>
              <a:latin typeface="Calibri"/>
              <a:ea typeface="Calibri"/>
              <a:cs typeface="Calibri"/>
              <a:sym typeface="Calibri"/>
            </a:endParaRPr>
          </a:p>
        </p:txBody>
      </p:sp>
      <p:sp>
        <p:nvSpPr>
          <p:cNvPr id="90" name="Google Shape;90;g24e76f4707a_0_146"/>
          <p:cNvSpPr txBox="1"/>
          <p:nvPr/>
        </p:nvSpPr>
        <p:spPr>
          <a:xfrm>
            <a:off x="2426100" y="5034266"/>
            <a:ext cx="7339800" cy="4617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1000"/>
              </a:spcBef>
              <a:spcAft>
                <a:spcPts val="0"/>
              </a:spcAft>
              <a:buNone/>
            </a:pPr>
            <a:r>
              <a:rPr lang="en-US" sz="1800">
                <a:solidFill>
                  <a:srgbClr val="222A35"/>
                </a:solidFill>
              </a:rPr>
              <a:t>Daniel Klahn </a:t>
            </a:r>
            <a:r>
              <a:rPr b="1" lang="en-US" sz="1800">
                <a:solidFill>
                  <a:srgbClr val="222A35"/>
                </a:solidFill>
              </a:rPr>
              <a:t>|</a:t>
            </a:r>
            <a:r>
              <a:rPr lang="en-US" sz="1800">
                <a:solidFill>
                  <a:srgbClr val="222A35"/>
                </a:solidFill>
              </a:rPr>
              <a:t> Graduate Researcher, MIT Sea Grant</a:t>
            </a:r>
            <a:endParaRPr/>
          </a:p>
        </p:txBody>
      </p:sp>
      <p:pic>
        <p:nvPicPr>
          <p:cNvPr id="91" name="Google Shape;91;g24e76f4707a_0_146"/>
          <p:cNvPicPr preferRelativeResize="0"/>
          <p:nvPr/>
        </p:nvPicPr>
        <p:blipFill rotWithShape="1">
          <a:blip r:embed="rId5">
            <a:alphaModFix/>
          </a:blip>
          <a:srcRect b="5881" l="0" r="0" t="8126"/>
          <a:stretch/>
        </p:blipFill>
        <p:spPr>
          <a:xfrm>
            <a:off x="0" y="0"/>
            <a:ext cx="12198874" cy="2417675"/>
          </a:xfrm>
          <a:prstGeom prst="rect">
            <a:avLst/>
          </a:prstGeom>
          <a:noFill/>
          <a:ln>
            <a:noFill/>
          </a:ln>
        </p:spPr>
      </p:pic>
      <p:sp>
        <p:nvSpPr>
          <p:cNvPr id="92" name="Google Shape;92;g24e76f4707a_0_146"/>
          <p:cNvSpPr txBox="1"/>
          <p:nvPr/>
        </p:nvSpPr>
        <p:spPr>
          <a:xfrm>
            <a:off x="2434577" y="5796266"/>
            <a:ext cx="7339800" cy="4464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1000"/>
              </a:spcBef>
              <a:spcAft>
                <a:spcPts val="0"/>
              </a:spcAft>
              <a:buNone/>
            </a:pPr>
            <a:r>
              <a:rPr lang="en-US" sz="1700">
                <a:solidFill>
                  <a:srgbClr val="222A35"/>
                </a:solidFill>
              </a:rPr>
              <a:t>Co-Authors: A. Dapoz, S. Monsalvo, A. Bennett, M. Triantafyllou</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24cecf73e5f_1_95"/>
          <p:cNvPicPr preferRelativeResize="0"/>
          <p:nvPr/>
        </p:nvPicPr>
        <p:blipFill rotWithShape="1">
          <a:blip r:embed="rId3">
            <a:alphaModFix/>
          </a:blip>
          <a:srcRect b="0" l="51133" r="0" t="0"/>
          <a:stretch/>
        </p:blipFill>
        <p:spPr>
          <a:xfrm>
            <a:off x="6908634" y="3730572"/>
            <a:ext cx="4666542" cy="668603"/>
          </a:xfrm>
          <a:prstGeom prst="rect">
            <a:avLst/>
          </a:prstGeom>
          <a:noFill/>
          <a:ln>
            <a:noFill/>
          </a:ln>
        </p:spPr>
      </p:pic>
      <p:pic>
        <p:nvPicPr>
          <p:cNvPr id="220" name="Google Shape;220;g24cecf73e5f_1_95"/>
          <p:cNvPicPr preferRelativeResize="0"/>
          <p:nvPr/>
        </p:nvPicPr>
        <p:blipFill>
          <a:blip r:embed="rId4">
            <a:alphaModFix/>
          </a:blip>
          <a:stretch>
            <a:fillRect/>
          </a:stretch>
        </p:blipFill>
        <p:spPr>
          <a:xfrm>
            <a:off x="813049" y="1283163"/>
            <a:ext cx="4397575" cy="4291674"/>
          </a:xfrm>
          <a:prstGeom prst="rect">
            <a:avLst/>
          </a:prstGeom>
          <a:noFill/>
          <a:ln>
            <a:noFill/>
          </a:ln>
        </p:spPr>
      </p:pic>
      <p:sp>
        <p:nvSpPr>
          <p:cNvPr id="221" name="Google Shape;221;g24cecf73e5f_1_95"/>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Controls - Dynamics</a:t>
            </a:r>
            <a:endParaRPr sz="4000">
              <a:latin typeface="Arial"/>
              <a:ea typeface="Arial"/>
              <a:cs typeface="Arial"/>
              <a:sym typeface="Arial"/>
            </a:endParaRPr>
          </a:p>
        </p:txBody>
      </p:sp>
      <p:cxnSp>
        <p:nvCxnSpPr>
          <p:cNvPr id="222" name="Google Shape;222;g24cecf73e5f_1_95"/>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223" name="Google Shape;223;g24cecf73e5f_1_95"/>
          <p:cNvPicPr preferRelativeResize="0"/>
          <p:nvPr/>
        </p:nvPicPr>
        <p:blipFill rotWithShape="1">
          <a:blip r:embed="rId5">
            <a:alphaModFix/>
          </a:blip>
          <a:srcRect b="0" l="31260" r="31170" t="0"/>
          <a:stretch/>
        </p:blipFill>
        <p:spPr>
          <a:xfrm>
            <a:off x="5809076" y="6176963"/>
            <a:ext cx="573847" cy="598273"/>
          </a:xfrm>
          <a:prstGeom prst="rect">
            <a:avLst/>
          </a:prstGeom>
          <a:noFill/>
          <a:ln>
            <a:noFill/>
          </a:ln>
        </p:spPr>
      </p:pic>
      <p:pic>
        <p:nvPicPr>
          <p:cNvPr id="224" name="Google Shape;224;g24cecf73e5f_1_95"/>
          <p:cNvPicPr preferRelativeResize="0"/>
          <p:nvPr/>
        </p:nvPicPr>
        <p:blipFill rotWithShape="1">
          <a:blip r:embed="rId6">
            <a:alphaModFix/>
          </a:blip>
          <a:srcRect b="0" l="0" r="0" t="0"/>
          <a:stretch/>
        </p:blipFill>
        <p:spPr>
          <a:xfrm>
            <a:off x="274320" y="6119372"/>
            <a:ext cx="2229982" cy="656248"/>
          </a:xfrm>
          <a:prstGeom prst="rect">
            <a:avLst/>
          </a:prstGeom>
          <a:noFill/>
          <a:ln>
            <a:noFill/>
          </a:ln>
        </p:spPr>
      </p:pic>
      <p:sp>
        <p:nvSpPr>
          <p:cNvPr id="225" name="Google Shape;225;g24cecf73e5f_1_95"/>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226" name="Google Shape;226;g24cecf73e5f_1_95"/>
          <p:cNvPicPr preferRelativeResize="0"/>
          <p:nvPr/>
        </p:nvPicPr>
        <p:blipFill rotWithShape="1">
          <a:blip r:embed="rId7">
            <a:alphaModFix/>
          </a:blip>
          <a:srcRect b="67954" l="0" r="0" t="0"/>
          <a:stretch/>
        </p:blipFill>
        <p:spPr>
          <a:xfrm>
            <a:off x="6094350" y="1679500"/>
            <a:ext cx="3271090" cy="561754"/>
          </a:xfrm>
          <a:prstGeom prst="rect">
            <a:avLst/>
          </a:prstGeom>
          <a:noFill/>
          <a:ln>
            <a:noFill/>
          </a:ln>
        </p:spPr>
      </p:pic>
      <p:pic>
        <p:nvPicPr>
          <p:cNvPr id="227" name="Google Shape;227;g24cecf73e5f_1_95"/>
          <p:cNvPicPr preferRelativeResize="0"/>
          <p:nvPr/>
        </p:nvPicPr>
        <p:blipFill rotWithShape="1">
          <a:blip r:embed="rId3">
            <a:alphaModFix/>
          </a:blip>
          <a:srcRect b="0" l="0" r="48867" t="0"/>
          <a:stretch/>
        </p:blipFill>
        <p:spPr>
          <a:xfrm rot="2">
            <a:off x="6138781" y="3261836"/>
            <a:ext cx="4882936" cy="668581"/>
          </a:xfrm>
          <a:prstGeom prst="rect">
            <a:avLst/>
          </a:prstGeom>
          <a:noFill/>
          <a:ln>
            <a:noFill/>
          </a:ln>
        </p:spPr>
      </p:pic>
      <p:pic>
        <p:nvPicPr>
          <p:cNvPr id="228" name="Google Shape;228;g24cecf73e5f_1_95"/>
          <p:cNvPicPr preferRelativeResize="0"/>
          <p:nvPr/>
        </p:nvPicPr>
        <p:blipFill rotWithShape="1">
          <a:blip r:embed="rId7">
            <a:alphaModFix/>
          </a:blip>
          <a:srcRect b="0" l="0" r="0" t="67954"/>
          <a:stretch/>
        </p:blipFill>
        <p:spPr>
          <a:xfrm>
            <a:off x="6094350" y="2507175"/>
            <a:ext cx="3271090" cy="561754"/>
          </a:xfrm>
          <a:prstGeom prst="rect">
            <a:avLst/>
          </a:prstGeom>
          <a:noFill/>
          <a:ln>
            <a:noFill/>
          </a:ln>
        </p:spPr>
      </p:pic>
      <p:sp>
        <p:nvSpPr>
          <p:cNvPr id="229" name="Google Shape;229;g24cecf73e5f_1_95"/>
          <p:cNvSpPr txBox="1"/>
          <p:nvPr/>
        </p:nvSpPr>
        <p:spPr>
          <a:xfrm>
            <a:off x="5570300" y="1729525"/>
            <a:ext cx="44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1.)</a:t>
            </a:r>
            <a:endParaRPr sz="1800">
              <a:latin typeface="Calibri"/>
              <a:ea typeface="Calibri"/>
              <a:cs typeface="Calibri"/>
              <a:sym typeface="Calibri"/>
            </a:endParaRPr>
          </a:p>
        </p:txBody>
      </p:sp>
      <p:sp>
        <p:nvSpPr>
          <p:cNvPr id="230" name="Google Shape;230;g24cecf73e5f_1_95"/>
          <p:cNvSpPr txBox="1"/>
          <p:nvPr/>
        </p:nvSpPr>
        <p:spPr>
          <a:xfrm>
            <a:off x="5570300" y="2557200"/>
            <a:ext cx="44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2</a:t>
            </a:r>
            <a:r>
              <a:rPr lang="en-US" sz="1800">
                <a:latin typeface="Calibri"/>
                <a:ea typeface="Calibri"/>
                <a:cs typeface="Calibri"/>
                <a:sym typeface="Calibri"/>
              </a:rPr>
              <a:t>.)</a:t>
            </a:r>
            <a:endParaRPr sz="1800">
              <a:latin typeface="Calibri"/>
              <a:ea typeface="Calibri"/>
              <a:cs typeface="Calibri"/>
              <a:sym typeface="Calibri"/>
            </a:endParaRPr>
          </a:p>
        </p:txBody>
      </p:sp>
      <p:sp>
        <p:nvSpPr>
          <p:cNvPr id="231" name="Google Shape;231;g24cecf73e5f_1_95"/>
          <p:cNvSpPr txBox="1"/>
          <p:nvPr/>
        </p:nvSpPr>
        <p:spPr>
          <a:xfrm>
            <a:off x="5569350" y="3346825"/>
            <a:ext cx="44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3</a:t>
            </a:r>
            <a:r>
              <a:rPr lang="en-US" sz="1800">
                <a:latin typeface="Calibri"/>
                <a:ea typeface="Calibri"/>
                <a:cs typeface="Calibri"/>
                <a:sym typeface="Calibri"/>
              </a:rPr>
              <a:t>.)</a:t>
            </a:r>
            <a:endParaRPr sz="1800">
              <a:latin typeface="Calibri"/>
              <a:ea typeface="Calibri"/>
              <a:cs typeface="Calibri"/>
              <a:sym typeface="Calibri"/>
            </a:endParaRPr>
          </a:p>
        </p:txBody>
      </p:sp>
      <p:pic>
        <p:nvPicPr>
          <p:cNvPr id="232" name="Google Shape;232;g24cecf73e5f_1_95"/>
          <p:cNvPicPr preferRelativeResize="0"/>
          <p:nvPr/>
        </p:nvPicPr>
        <p:blipFill rotWithShape="1">
          <a:blip r:embed="rId8">
            <a:alphaModFix/>
          </a:blip>
          <a:srcRect b="77059" l="84251" r="3760" t="10721"/>
          <a:stretch/>
        </p:blipFill>
        <p:spPr>
          <a:xfrm>
            <a:off x="9271100" y="1826354"/>
            <a:ext cx="433725" cy="232050"/>
          </a:xfrm>
          <a:prstGeom prst="rect">
            <a:avLst/>
          </a:prstGeom>
          <a:noFill/>
          <a:ln>
            <a:noFill/>
          </a:ln>
        </p:spPr>
      </p:pic>
      <p:pic>
        <p:nvPicPr>
          <p:cNvPr id="233" name="Google Shape;233;g24cecf73e5f_1_95"/>
          <p:cNvPicPr preferRelativeResize="0"/>
          <p:nvPr/>
        </p:nvPicPr>
        <p:blipFill rotWithShape="1">
          <a:blip r:embed="rId8">
            <a:alphaModFix/>
          </a:blip>
          <a:srcRect b="77059" l="84251" r="3760" t="10721"/>
          <a:stretch/>
        </p:blipFill>
        <p:spPr>
          <a:xfrm>
            <a:off x="9271100" y="2635508"/>
            <a:ext cx="433725" cy="232050"/>
          </a:xfrm>
          <a:prstGeom prst="rect">
            <a:avLst/>
          </a:prstGeom>
          <a:noFill/>
          <a:ln>
            <a:noFill/>
          </a:ln>
        </p:spPr>
      </p:pic>
      <p:pic>
        <p:nvPicPr>
          <p:cNvPr id="234" name="Google Shape;234;g24cecf73e5f_1_95"/>
          <p:cNvPicPr preferRelativeResize="0"/>
          <p:nvPr/>
        </p:nvPicPr>
        <p:blipFill rotWithShape="1">
          <a:blip r:embed="rId8">
            <a:alphaModFix/>
          </a:blip>
          <a:srcRect b="77059" l="84251" r="3760" t="10721"/>
          <a:stretch/>
        </p:blipFill>
        <p:spPr>
          <a:xfrm>
            <a:off x="11480595" y="3906676"/>
            <a:ext cx="433725" cy="232050"/>
          </a:xfrm>
          <a:prstGeom prst="rect">
            <a:avLst/>
          </a:prstGeom>
          <a:noFill/>
          <a:ln>
            <a:noFill/>
          </a:ln>
        </p:spPr>
      </p:pic>
      <p:sp>
        <p:nvSpPr>
          <p:cNvPr id="235" name="Google Shape;235;g24cecf73e5f_1_95"/>
          <p:cNvSpPr/>
          <p:nvPr/>
        </p:nvSpPr>
        <p:spPr>
          <a:xfrm>
            <a:off x="1614475" y="1447011"/>
            <a:ext cx="643800" cy="593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4cecf73e5f_1_95"/>
          <p:cNvSpPr/>
          <p:nvPr/>
        </p:nvSpPr>
        <p:spPr>
          <a:xfrm>
            <a:off x="3765409" y="1451748"/>
            <a:ext cx="643800" cy="593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g24f15a5e723_1_161"/>
          <p:cNvPicPr preferRelativeResize="0"/>
          <p:nvPr/>
        </p:nvPicPr>
        <p:blipFill rotWithShape="1">
          <a:blip r:embed="rId3">
            <a:alphaModFix/>
          </a:blip>
          <a:srcRect b="0" l="51133" r="0" t="0"/>
          <a:stretch/>
        </p:blipFill>
        <p:spPr>
          <a:xfrm>
            <a:off x="6908634" y="3730572"/>
            <a:ext cx="4666542" cy="668603"/>
          </a:xfrm>
          <a:prstGeom prst="rect">
            <a:avLst/>
          </a:prstGeom>
          <a:noFill/>
          <a:ln>
            <a:noFill/>
          </a:ln>
        </p:spPr>
      </p:pic>
      <p:pic>
        <p:nvPicPr>
          <p:cNvPr id="242" name="Google Shape;242;g24f15a5e723_1_161"/>
          <p:cNvPicPr preferRelativeResize="0"/>
          <p:nvPr/>
        </p:nvPicPr>
        <p:blipFill>
          <a:blip r:embed="rId4">
            <a:alphaModFix/>
          </a:blip>
          <a:stretch>
            <a:fillRect/>
          </a:stretch>
        </p:blipFill>
        <p:spPr>
          <a:xfrm>
            <a:off x="813049" y="1283163"/>
            <a:ext cx="4397575" cy="4291674"/>
          </a:xfrm>
          <a:prstGeom prst="rect">
            <a:avLst/>
          </a:prstGeom>
          <a:noFill/>
          <a:ln>
            <a:noFill/>
          </a:ln>
        </p:spPr>
      </p:pic>
      <p:sp>
        <p:nvSpPr>
          <p:cNvPr id="243" name="Google Shape;243;g24f15a5e723_1_161"/>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Controls - Dynamics</a:t>
            </a:r>
            <a:endParaRPr sz="4000">
              <a:latin typeface="Arial"/>
              <a:ea typeface="Arial"/>
              <a:cs typeface="Arial"/>
              <a:sym typeface="Arial"/>
            </a:endParaRPr>
          </a:p>
        </p:txBody>
      </p:sp>
      <p:cxnSp>
        <p:nvCxnSpPr>
          <p:cNvPr id="244" name="Google Shape;244;g24f15a5e723_1_161"/>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245" name="Google Shape;245;g24f15a5e723_1_161"/>
          <p:cNvPicPr preferRelativeResize="0"/>
          <p:nvPr/>
        </p:nvPicPr>
        <p:blipFill rotWithShape="1">
          <a:blip r:embed="rId5">
            <a:alphaModFix/>
          </a:blip>
          <a:srcRect b="0" l="31260" r="31170" t="0"/>
          <a:stretch/>
        </p:blipFill>
        <p:spPr>
          <a:xfrm>
            <a:off x="5809076" y="6176963"/>
            <a:ext cx="573847" cy="598273"/>
          </a:xfrm>
          <a:prstGeom prst="rect">
            <a:avLst/>
          </a:prstGeom>
          <a:noFill/>
          <a:ln>
            <a:noFill/>
          </a:ln>
        </p:spPr>
      </p:pic>
      <p:pic>
        <p:nvPicPr>
          <p:cNvPr id="246" name="Google Shape;246;g24f15a5e723_1_161"/>
          <p:cNvPicPr preferRelativeResize="0"/>
          <p:nvPr/>
        </p:nvPicPr>
        <p:blipFill rotWithShape="1">
          <a:blip r:embed="rId6">
            <a:alphaModFix/>
          </a:blip>
          <a:srcRect b="0" l="0" r="0" t="0"/>
          <a:stretch/>
        </p:blipFill>
        <p:spPr>
          <a:xfrm>
            <a:off x="274320" y="6119372"/>
            <a:ext cx="2229982" cy="656248"/>
          </a:xfrm>
          <a:prstGeom prst="rect">
            <a:avLst/>
          </a:prstGeom>
          <a:noFill/>
          <a:ln>
            <a:noFill/>
          </a:ln>
        </p:spPr>
      </p:pic>
      <p:sp>
        <p:nvSpPr>
          <p:cNvPr id="247" name="Google Shape;247;g24f15a5e723_1_161"/>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248" name="Google Shape;248;g24f15a5e723_1_161"/>
          <p:cNvPicPr preferRelativeResize="0"/>
          <p:nvPr/>
        </p:nvPicPr>
        <p:blipFill rotWithShape="1">
          <a:blip r:embed="rId7">
            <a:alphaModFix/>
          </a:blip>
          <a:srcRect b="67954" l="0" r="0" t="0"/>
          <a:stretch/>
        </p:blipFill>
        <p:spPr>
          <a:xfrm>
            <a:off x="6094350" y="1679500"/>
            <a:ext cx="3271090" cy="561754"/>
          </a:xfrm>
          <a:prstGeom prst="rect">
            <a:avLst/>
          </a:prstGeom>
          <a:noFill/>
          <a:ln>
            <a:noFill/>
          </a:ln>
        </p:spPr>
      </p:pic>
      <p:pic>
        <p:nvPicPr>
          <p:cNvPr id="249" name="Google Shape;249;g24f15a5e723_1_161"/>
          <p:cNvPicPr preferRelativeResize="0"/>
          <p:nvPr/>
        </p:nvPicPr>
        <p:blipFill rotWithShape="1">
          <a:blip r:embed="rId3">
            <a:alphaModFix/>
          </a:blip>
          <a:srcRect b="0" l="0" r="48867" t="0"/>
          <a:stretch/>
        </p:blipFill>
        <p:spPr>
          <a:xfrm rot="2">
            <a:off x="6138781" y="3261836"/>
            <a:ext cx="4882936" cy="668581"/>
          </a:xfrm>
          <a:prstGeom prst="rect">
            <a:avLst/>
          </a:prstGeom>
          <a:noFill/>
          <a:ln>
            <a:noFill/>
          </a:ln>
        </p:spPr>
      </p:pic>
      <p:pic>
        <p:nvPicPr>
          <p:cNvPr id="250" name="Google Shape;250;g24f15a5e723_1_161"/>
          <p:cNvPicPr preferRelativeResize="0"/>
          <p:nvPr/>
        </p:nvPicPr>
        <p:blipFill rotWithShape="1">
          <a:blip r:embed="rId7">
            <a:alphaModFix/>
          </a:blip>
          <a:srcRect b="0" l="0" r="0" t="67954"/>
          <a:stretch/>
        </p:blipFill>
        <p:spPr>
          <a:xfrm>
            <a:off x="6094350" y="2507175"/>
            <a:ext cx="3271090" cy="561754"/>
          </a:xfrm>
          <a:prstGeom prst="rect">
            <a:avLst/>
          </a:prstGeom>
          <a:noFill/>
          <a:ln>
            <a:noFill/>
          </a:ln>
        </p:spPr>
      </p:pic>
      <p:sp>
        <p:nvSpPr>
          <p:cNvPr id="251" name="Google Shape;251;g24f15a5e723_1_161"/>
          <p:cNvSpPr txBox="1"/>
          <p:nvPr/>
        </p:nvSpPr>
        <p:spPr>
          <a:xfrm>
            <a:off x="5570300" y="1729525"/>
            <a:ext cx="44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1.)</a:t>
            </a:r>
            <a:endParaRPr sz="1800">
              <a:latin typeface="Calibri"/>
              <a:ea typeface="Calibri"/>
              <a:cs typeface="Calibri"/>
              <a:sym typeface="Calibri"/>
            </a:endParaRPr>
          </a:p>
        </p:txBody>
      </p:sp>
      <p:sp>
        <p:nvSpPr>
          <p:cNvPr id="252" name="Google Shape;252;g24f15a5e723_1_161"/>
          <p:cNvSpPr txBox="1"/>
          <p:nvPr/>
        </p:nvSpPr>
        <p:spPr>
          <a:xfrm>
            <a:off x="5570300" y="2557200"/>
            <a:ext cx="44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2.)</a:t>
            </a:r>
            <a:endParaRPr sz="1800">
              <a:latin typeface="Calibri"/>
              <a:ea typeface="Calibri"/>
              <a:cs typeface="Calibri"/>
              <a:sym typeface="Calibri"/>
            </a:endParaRPr>
          </a:p>
        </p:txBody>
      </p:sp>
      <p:sp>
        <p:nvSpPr>
          <p:cNvPr id="253" name="Google Shape;253;g24f15a5e723_1_161"/>
          <p:cNvSpPr txBox="1"/>
          <p:nvPr/>
        </p:nvSpPr>
        <p:spPr>
          <a:xfrm>
            <a:off x="5569350" y="3346825"/>
            <a:ext cx="44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3.)</a:t>
            </a:r>
            <a:endParaRPr sz="1800">
              <a:latin typeface="Calibri"/>
              <a:ea typeface="Calibri"/>
              <a:cs typeface="Calibri"/>
              <a:sym typeface="Calibri"/>
            </a:endParaRPr>
          </a:p>
        </p:txBody>
      </p:sp>
      <p:pic>
        <p:nvPicPr>
          <p:cNvPr id="254" name="Google Shape;254;g24f15a5e723_1_161"/>
          <p:cNvPicPr preferRelativeResize="0"/>
          <p:nvPr/>
        </p:nvPicPr>
        <p:blipFill rotWithShape="1">
          <a:blip r:embed="rId8">
            <a:alphaModFix/>
          </a:blip>
          <a:srcRect b="77059" l="84251" r="3760" t="10721"/>
          <a:stretch/>
        </p:blipFill>
        <p:spPr>
          <a:xfrm>
            <a:off x="9271100" y="1826354"/>
            <a:ext cx="433725" cy="232050"/>
          </a:xfrm>
          <a:prstGeom prst="rect">
            <a:avLst/>
          </a:prstGeom>
          <a:noFill/>
          <a:ln>
            <a:noFill/>
          </a:ln>
        </p:spPr>
      </p:pic>
      <p:pic>
        <p:nvPicPr>
          <p:cNvPr id="255" name="Google Shape;255;g24f15a5e723_1_161"/>
          <p:cNvPicPr preferRelativeResize="0"/>
          <p:nvPr/>
        </p:nvPicPr>
        <p:blipFill rotWithShape="1">
          <a:blip r:embed="rId8">
            <a:alphaModFix/>
          </a:blip>
          <a:srcRect b="77059" l="84251" r="3760" t="10721"/>
          <a:stretch/>
        </p:blipFill>
        <p:spPr>
          <a:xfrm>
            <a:off x="9271100" y="2635508"/>
            <a:ext cx="433725" cy="232050"/>
          </a:xfrm>
          <a:prstGeom prst="rect">
            <a:avLst/>
          </a:prstGeom>
          <a:noFill/>
          <a:ln>
            <a:noFill/>
          </a:ln>
        </p:spPr>
      </p:pic>
      <p:pic>
        <p:nvPicPr>
          <p:cNvPr id="256" name="Google Shape;256;g24f15a5e723_1_161"/>
          <p:cNvPicPr preferRelativeResize="0"/>
          <p:nvPr/>
        </p:nvPicPr>
        <p:blipFill rotWithShape="1">
          <a:blip r:embed="rId8">
            <a:alphaModFix/>
          </a:blip>
          <a:srcRect b="77059" l="84251" r="3760" t="10721"/>
          <a:stretch/>
        </p:blipFill>
        <p:spPr>
          <a:xfrm>
            <a:off x="11480595" y="3906676"/>
            <a:ext cx="433725" cy="232050"/>
          </a:xfrm>
          <a:prstGeom prst="rect">
            <a:avLst/>
          </a:prstGeom>
          <a:noFill/>
          <a:ln>
            <a:noFill/>
          </a:ln>
        </p:spPr>
      </p:pic>
      <p:sp>
        <p:nvSpPr>
          <p:cNvPr id="257" name="Google Shape;257;g24f15a5e723_1_161"/>
          <p:cNvSpPr/>
          <p:nvPr/>
        </p:nvSpPr>
        <p:spPr>
          <a:xfrm>
            <a:off x="1614475" y="1447011"/>
            <a:ext cx="643800" cy="593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4f15a5e723_1_161"/>
          <p:cNvSpPr/>
          <p:nvPr/>
        </p:nvSpPr>
        <p:spPr>
          <a:xfrm>
            <a:off x="3765409" y="1451748"/>
            <a:ext cx="643800" cy="593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4f15a5e723_1_161"/>
          <p:cNvSpPr txBox="1"/>
          <p:nvPr/>
        </p:nvSpPr>
        <p:spPr>
          <a:xfrm>
            <a:off x="5668750" y="4641563"/>
            <a:ext cx="4122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Solve equations of motion for minimum force to achieve the target velocity</a:t>
            </a:r>
            <a:endParaRPr sz="2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24f15a5e723_1_25"/>
          <p:cNvPicPr preferRelativeResize="0"/>
          <p:nvPr/>
        </p:nvPicPr>
        <p:blipFill>
          <a:blip r:embed="rId3">
            <a:alphaModFix/>
          </a:blip>
          <a:stretch>
            <a:fillRect/>
          </a:stretch>
        </p:blipFill>
        <p:spPr>
          <a:xfrm>
            <a:off x="1177713" y="2113800"/>
            <a:ext cx="2085975" cy="1047750"/>
          </a:xfrm>
          <a:prstGeom prst="rect">
            <a:avLst/>
          </a:prstGeom>
          <a:noFill/>
          <a:ln>
            <a:noFill/>
          </a:ln>
        </p:spPr>
      </p:pic>
      <p:sp>
        <p:nvSpPr>
          <p:cNvPr id="265" name="Google Shape;265;g24f15a5e723_1_25"/>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Controls - Solving for Thruster Commands</a:t>
            </a:r>
            <a:endParaRPr sz="4000">
              <a:latin typeface="Arial"/>
              <a:ea typeface="Arial"/>
              <a:cs typeface="Arial"/>
              <a:sym typeface="Arial"/>
            </a:endParaRPr>
          </a:p>
        </p:txBody>
      </p:sp>
      <p:cxnSp>
        <p:nvCxnSpPr>
          <p:cNvPr id="266" name="Google Shape;266;g24f15a5e723_1_25"/>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267" name="Google Shape;267;g24f15a5e723_1_25"/>
          <p:cNvPicPr preferRelativeResize="0"/>
          <p:nvPr/>
        </p:nvPicPr>
        <p:blipFill rotWithShape="1">
          <a:blip r:embed="rId4">
            <a:alphaModFix/>
          </a:blip>
          <a:srcRect b="0" l="31260" r="31170" t="0"/>
          <a:stretch/>
        </p:blipFill>
        <p:spPr>
          <a:xfrm>
            <a:off x="5809076" y="6176963"/>
            <a:ext cx="573847" cy="598273"/>
          </a:xfrm>
          <a:prstGeom prst="rect">
            <a:avLst/>
          </a:prstGeom>
          <a:noFill/>
          <a:ln>
            <a:noFill/>
          </a:ln>
        </p:spPr>
      </p:pic>
      <p:pic>
        <p:nvPicPr>
          <p:cNvPr id="268" name="Google Shape;268;g24f15a5e723_1_25"/>
          <p:cNvPicPr preferRelativeResize="0"/>
          <p:nvPr/>
        </p:nvPicPr>
        <p:blipFill rotWithShape="1">
          <a:blip r:embed="rId5">
            <a:alphaModFix/>
          </a:blip>
          <a:srcRect b="0" l="0" r="0" t="0"/>
          <a:stretch/>
        </p:blipFill>
        <p:spPr>
          <a:xfrm>
            <a:off x="274320" y="6119372"/>
            <a:ext cx="2229982" cy="656248"/>
          </a:xfrm>
          <a:prstGeom prst="rect">
            <a:avLst/>
          </a:prstGeom>
          <a:noFill/>
          <a:ln>
            <a:noFill/>
          </a:ln>
        </p:spPr>
      </p:pic>
      <p:sp>
        <p:nvSpPr>
          <p:cNvPr id="269" name="Google Shape;269;g24f15a5e723_1_25"/>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270" name="Google Shape;270;g24f15a5e723_1_25"/>
          <p:cNvPicPr preferRelativeResize="0"/>
          <p:nvPr/>
        </p:nvPicPr>
        <p:blipFill>
          <a:blip r:embed="rId6">
            <a:alphaModFix/>
          </a:blip>
          <a:stretch>
            <a:fillRect/>
          </a:stretch>
        </p:blipFill>
        <p:spPr>
          <a:xfrm>
            <a:off x="5710548" y="1809000"/>
            <a:ext cx="6153100" cy="3240000"/>
          </a:xfrm>
          <a:prstGeom prst="rect">
            <a:avLst/>
          </a:prstGeom>
          <a:noFill/>
          <a:ln>
            <a:noFill/>
          </a:ln>
        </p:spPr>
      </p:pic>
      <p:sp>
        <p:nvSpPr>
          <p:cNvPr id="271" name="Google Shape;271;g24f15a5e723_1_25"/>
          <p:cNvSpPr txBox="1"/>
          <p:nvPr/>
        </p:nvSpPr>
        <p:spPr>
          <a:xfrm>
            <a:off x="540550" y="1803100"/>
            <a:ext cx="412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Calibri"/>
                <a:ea typeface="Calibri"/>
                <a:cs typeface="Calibri"/>
                <a:sym typeface="Calibri"/>
              </a:rPr>
              <a:t>Thruster Force is Linear</a:t>
            </a:r>
            <a:endParaRPr b="1" sz="2400">
              <a:latin typeface="Calibri"/>
              <a:ea typeface="Calibri"/>
              <a:cs typeface="Calibri"/>
              <a:sym typeface="Calibri"/>
            </a:endParaRPr>
          </a:p>
        </p:txBody>
      </p:sp>
      <p:sp>
        <p:nvSpPr>
          <p:cNvPr id="272" name="Google Shape;272;g24f15a5e723_1_25"/>
          <p:cNvSpPr txBox="1"/>
          <p:nvPr/>
        </p:nvSpPr>
        <p:spPr>
          <a:xfrm>
            <a:off x="6827050" y="5049000"/>
            <a:ext cx="3920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latin typeface="Calibri"/>
                <a:ea typeface="Calibri"/>
                <a:cs typeface="Calibri"/>
                <a:sym typeface="Calibri"/>
              </a:rPr>
              <a:t>T200 thrust data from Blue Robotics</a:t>
            </a:r>
            <a:endParaRPr sz="1700">
              <a:latin typeface="Calibri"/>
              <a:ea typeface="Calibri"/>
              <a:cs typeface="Calibri"/>
              <a:sym typeface="Calibri"/>
            </a:endParaRPr>
          </a:p>
        </p:txBody>
      </p:sp>
      <p:sp>
        <p:nvSpPr>
          <p:cNvPr id="273" name="Google Shape;273;g24f15a5e723_1_25"/>
          <p:cNvSpPr txBox="1"/>
          <p:nvPr/>
        </p:nvSpPr>
        <p:spPr>
          <a:xfrm>
            <a:off x="540550" y="4072375"/>
            <a:ext cx="4324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Solving for target force also gives the desired thruster command</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4d0dec515b_0_0"/>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System Overview</a:t>
            </a:r>
            <a:endParaRPr sz="4000">
              <a:latin typeface="Arial"/>
              <a:ea typeface="Arial"/>
              <a:cs typeface="Arial"/>
              <a:sym typeface="Arial"/>
            </a:endParaRPr>
          </a:p>
        </p:txBody>
      </p:sp>
      <p:cxnSp>
        <p:nvCxnSpPr>
          <p:cNvPr id="279" name="Google Shape;279;g24d0dec515b_0_0"/>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280" name="Google Shape;280;g24d0dec515b_0_0"/>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281" name="Google Shape;281;g24d0dec515b_0_0"/>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282" name="Google Shape;282;g24d0dec515b_0_0"/>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283" name="Google Shape;283;g24d0dec515b_0_0"/>
          <p:cNvPicPr preferRelativeResize="0"/>
          <p:nvPr/>
        </p:nvPicPr>
        <p:blipFill>
          <a:blip r:embed="rId5">
            <a:alphaModFix/>
          </a:blip>
          <a:stretch>
            <a:fillRect/>
          </a:stretch>
        </p:blipFill>
        <p:spPr>
          <a:xfrm>
            <a:off x="1985938" y="1343023"/>
            <a:ext cx="8220075" cy="4171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24cecf73e5f_1_51"/>
          <p:cNvPicPr preferRelativeResize="0"/>
          <p:nvPr/>
        </p:nvPicPr>
        <p:blipFill rotWithShape="1">
          <a:blip r:embed="rId3">
            <a:alphaModFix/>
          </a:blip>
          <a:srcRect b="0" l="27272" r="0" t="0"/>
          <a:stretch/>
        </p:blipFill>
        <p:spPr>
          <a:xfrm>
            <a:off x="748068" y="1845838"/>
            <a:ext cx="6649149" cy="3406101"/>
          </a:xfrm>
          <a:prstGeom prst="rect">
            <a:avLst/>
          </a:prstGeom>
          <a:noFill/>
          <a:ln>
            <a:noFill/>
          </a:ln>
        </p:spPr>
      </p:pic>
      <p:sp>
        <p:nvSpPr>
          <p:cNvPr id="289" name="Google Shape;289;g24cecf73e5f_1_51"/>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Basket Locating</a:t>
            </a:r>
            <a:endParaRPr sz="4000">
              <a:latin typeface="Arial"/>
              <a:ea typeface="Arial"/>
              <a:cs typeface="Arial"/>
              <a:sym typeface="Arial"/>
            </a:endParaRPr>
          </a:p>
        </p:txBody>
      </p:sp>
      <p:cxnSp>
        <p:nvCxnSpPr>
          <p:cNvPr id="290" name="Google Shape;290;g24cecf73e5f_1_51"/>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291" name="Google Shape;291;g24cecf73e5f_1_51"/>
          <p:cNvPicPr preferRelativeResize="0"/>
          <p:nvPr/>
        </p:nvPicPr>
        <p:blipFill rotWithShape="1">
          <a:blip r:embed="rId4">
            <a:alphaModFix/>
          </a:blip>
          <a:srcRect b="0" l="31260" r="31170" t="0"/>
          <a:stretch/>
        </p:blipFill>
        <p:spPr>
          <a:xfrm>
            <a:off x="5809076" y="6176963"/>
            <a:ext cx="573847" cy="598273"/>
          </a:xfrm>
          <a:prstGeom prst="rect">
            <a:avLst/>
          </a:prstGeom>
          <a:noFill/>
          <a:ln>
            <a:noFill/>
          </a:ln>
        </p:spPr>
      </p:pic>
      <p:pic>
        <p:nvPicPr>
          <p:cNvPr id="292" name="Google Shape;292;g24cecf73e5f_1_51"/>
          <p:cNvPicPr preferRelativeResize="0"/>
          <p:nvPr/>
        </p:nvPicPr>
        <p:blipFill rotWithShape="1">
          <a:blip r:embed="rId5">
            <a:alphaModFix/>
          </a:blip>
          <a:srcRect b="0" l="0" r="0" t="0"/>
          <a:stretch/>
        </p:blipFill>
        <p:spPr>
          <a:xfrm>
            <a:off x="274320" y="6119372"/>
            <a:ext cx="2229982" cy="656248"/>
          </a:xfrm>
          <a:prstGeom prst="rect">
            <a:avLst/>
          </a:prstGeom>
          <a:noFill/>
          <a:ln>
            <a:noFill/>
          </a:ln>
        </p:spPr>
      </p:pic>
      <p:sp>
        <p:nvSpPr>
          <p:cNvPr id="293" name="Google Shape;293;g24cecf73e5f_1_51"/>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sp>
        <p:nvSpPr>
          <p:cNvPr id="294" name="Google Shape;294;g24cecf73e5f_1_51"/>
          <p:cNvSpPr txBox="1"/>
          <p:nvPr/>
        </p:nvSpPr>
        <p:spPr>
          <a:xfrm>
            <a:off x="8352899" y="2404000"/>
            <a:ext cx="30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Position baskets correctly within the flipping mechanism</a:t>
            </a:r>
            <a:endParaRPr sz="1800">
              <a:latin typeface="Calibri"/>
              <a:ea typeface="Calibri"/>
              <a:cs typeface="Calibri"/>
              <a:sym typeface="Calibri"/>
            </a:endParaRPr>
          </a:p>
        </p:txBody>
      </p:sp>
      <p:sp>
        <p:nvSpPr>
          <p:cNvPr id="295" name="Google Shape;295;g24cecf73e5f_1_51"/>
          <p:cNvSpPr txBox="1"/>
          <p:nvPr/>
        </p:nvSpPr>
        <p:spPr>
          <a:xfrm>
            <a:off x="8352899" y="3939825"/>
            <a:ext cx="302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Keep track of position and progress through the basket array</a:t>
            </a:r>
            <a:endParaRPr sz="1800">
              <a:latin typeface="Calibri"/>
              <a:ea typeface="Calibri"/>
              <a:cs typeface="Calibri"/>
              <a:sym typeface="Calibri"/>
            </a:endParaRPr>
          </a:p>
        </p:txBody>
      </p:sp>
      <p:sp>
        <p:nvSpPr>
          <p:cNvPr id="296" name="Google Shape;296;g24cecf73e5f_1_51"/>
          <p:cNvSpPr/>
          <p:nvPr/>
        </p:nvSpPr>
        <p:spPr>
          <a:xfrm>
            <a:off x="2190626" y="2399060"/>
            <a:ext cx="738900" cy="738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4cecf73e5f_1_51"/>
          <p:cNvSpPr/>
          <p:nvPr/>
        </p:nvSpPr>
        <p:spPr>
          <a:xfrm>
            <a:off x="4287475" y="2383650"/>
            <a:ext cx="738900" cy="738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4e76f4707a_0_70"/>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Basket Locating</a:t>
            </a:r>
            <a:endParaRPr sz="4000">
              <a:latin typeface="Arial"/>
              <a:ea typeface="Arial"/>
              <a:cs typeface="Arial"/>
              <a:sym typeface="Arial"/>
            </a:endParaRPr>
          </a:p>
        </p:txBody>
      </p:sp>
      <p:cxnSp>
        <p:nvCxnSpPr>
          <p:cNvPr id="303" name="Google Shape;303;g24e76f4707a_0_70"/>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304" name="Google Shape;304;g24e76f4707a_0_70"/>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305" name="Google Shape;305;g24e76f4707a_0_70"/>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306" name="Google Shape;306;g24e76f4707a_0_70"/>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307" name="Google Shape;307;g24e76f4707a_0_70"/>
          <p:cNvPicPr preferRelativeResize="0"/>
          <p:nvPr/>
        </p:nvPicPr>
        <p:blipFill>
          <a:blip r:embed="rId5">
            <a:alphaModFix/>
          </a:blip>
          <a:stretch>
            <a:fillRect/>
          </a:stretch>
        </p:blipFill>
        <p:spPr>
          <a:xfrm>
            <a:off x="1119173" y="1495090"/>
            <a:ext cx="5846451" cy="43848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4e76f4707a_0_54"/>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Basket Locating</a:t>
            </a:r>
            <a:endParaRPr sz="4000">
              <a:latin typeface="Arial"/>
              <a:ea typeface="Arial"/>
              <a:cs typeface="Arial"/>
              <a:sym typeface="Arial"/>
            </a:endParaRPr>
          </a:p>
        </p:txBody>
      </p:sp>
      <p:cxnSp>
        <p:nvCxnSpPr>
          <p:cNvPr id="313" name="Google Shape;313;g24e76f4707a_0_54"/>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314" name="Google Shape;314;g24e76f4707a_0_54"/>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315" name="Google Shape;315;g24e76f4707a_0_54"/>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316" name="Google Shape;316;g24e76f4707a_0_54"/>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317" name="Google Shape;317;g24e76f4707a_0_54"/>
          <p:cNvPicPr preferRelativeResize="0"/>
          <p:nvPr/>
        </p:nvPicPr>
        <p:blipFill>
          <a:blip r:embed="rId5">
            <a:alphaModFix/>
          </a:blip>
          <a:stretch>
            <a:fillRect/>
          </a:stretch>
        </p:blipFill>
        <p:spPr>
          <a:xfrm>
            <a:off x="1119173" y="1495090"/>
            <a:ext cx="5846451" cy="4384827"/>
          </a:xfrm>
          <a:prstGeom prst="rect">
            <a:avLst/>
          </a:prstGeom>
          <a:noFill/>
          <a:ln>
            <a:noFill/>
          </a:ln>
        </p:spPr>
      </p:pic>
      <p:sp>
        <p:nvSpPr>
          <p:cNvPr id="318" name="Google Shape;318;g24e76f4707a_0_54"/>
          <p:cNvSpPr/>
          <p:nvPr/>
        </p:nvSpPr>
        <p:spPr>
          <a:xfrm rot="269880">
            <a:off x="2325831" y="2415786"/>
            <a:ext cx="1354171" cy="2603628"/>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4e76f4707a_0_54"/>
          <p:cNvSpPr txBox="1"/>
          <p:nvPr/>
        </p:nvSpPr>
        <p:spPr>
          <a:xfrm>
            <a:off x="2428100" y="1813956"/>
            <a:ext cx="1288500" cy="59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solidFill>
                  <a:schemeClr val="lt1"/>
                </a:solidFill>
                <a:latin typeface="Calibri"/>
                <a:ea typeface="Calibri"/>
                <a:cs typeface="Calibri"/>
                <a:sym typeface="Calibri"/>
              </a:rPr>
              <a:t>Bag</a:t>
            </a:r>
            <a:endParaRPr b="1" sz="2200">
              <a:solidFill>
                <a:schemeClr val="lt1"/>
              </a:solidFill>
              <a:latin typeface="Calibri"/>
              <a:ea typeface="Calibri"/>
              <a:cs typeface="Calibri"/>
              <a:sym typeface="Calibri"/>
            </a:endParaRPr>
          </a:p>
        </p:txBody>
      </p:sp>
      <p:sp>
        <p:nvSpPr>
          <p:cNvPr id="320" name="Google Shape;320;g24e76f4707a_0_54"/>
          <p:cNvSpPr txBox="1"/>
          <p:nvPr/>
        </p:nvSpPr>
        <p:spPr>
          <a:xfrm>
            <a:off x="2225775" y="5196331"/>
            <a:ext cx="1288500" cy="59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solidFill>
                  <a:schemeClr val="lt1"/>
                </a:solidFill>
                <a:latin typeface="Calibri"/>
                <a:ea typeface="Calibri"/>
                <a:cs typeface="Calibri"/>
                <a:sym typeface="Calibri"/>
              </a:rPr>
              <a:t>Floats</a:t>
            </a:r>
            <a:endParaRPr b="1" sz="2200">
              <a:solidFill>
                <a:schemeClr val="lt1"/>
              </a:solidFill>
              <a:latin typeface="Calibri"/>
              <a:ea typeface="Calibri"/>
              <a:cs typeface="Calibri"/>
              <a:sym typeface="Calibri"/>
            </a:endParaRPr>
          </a:p>
        </p:txBody>
      </p:sp>
      <p:cxnSp>
        <p:nvCxnSpPr>
          <p:cNvPr id="321" name="Google Shape;321;g24e76f4707a_0_54"/>
          <p:cNvCxnSpPr/>
          <p:nvPr/>
        </p:nvCxnSpPr>
        <p:spPr>
          <a:xfrm rot="10800000">
            <a:off x="2052625" y="4964225"/>
            <a:ext cx="409500" cy="534600"/>
          </a:xfrm>
          <a:prstGeom prst="straightConnector1">
            <a:avLst/>
          </a:prstGeom>
          <a:noFill/>
          <a:ln cap="flat" cmpd="sng" w="28575">
            <a:solidFill>
              <a:schemeClr val="lt1"/>
            </a:solidFill>
            <a:prstDash val="solid"/>
            <a:round/>
            <a:headEnd len="med" w="med" type="none"/>
            <a:tailEnd len="med" w="med" type="triangle"/>
          </a:ln>
        </p:spPr>
      </p:cxnSp>
      <p:cxnSp>
        <p:nvCxnSpPr>
          <p:cNvPr id="322" name="Google Shape;322;g24e76f4707a_0_54"/>
          <p:cNvCxnSpPr/>
          <p:nvPr/>
        </p:nvCxnSpPr>
        <p:spPr>
          <a:xfrm flipH="1" rot="10800000">
            <a:off x="3277100" y="5085750"/>
            <a:ext cx="465000" cy="446400"/>
          </a:xfrm>
          <a:prstGeom prst="straightConnector1">
            <a:avLst/>
          </a:prstGeom>
          <a:noFill/>
          <a:ln cap="flat" cmpd="sng" w="28575">
            <a:solidFill>
              <a:schemeClr val="lt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4e76f4707a_0_39"/>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Basket Locating</a:t>
            </a:r>
            <a:endParaRPr sz="4000">
              <a:latin typeface="Arial"/>
              <a:ea typeface="Arial"/>
              <a:cs typeface="Arial"/>
              <a:sym typeface="Arial"/>
            </a:endParaRPr>
          </a:p>
        </p:txBody>
      </p:sp>
      <p:cxnSp>
        <p:nvCxnSpPr>
          <p:cNvPr id="328" name="Google Shape;328;g24e76f4707a_0_39"/>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329" name="Google Shape;329;g24e76f4707a_0_39"/>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330" name="Google Shape;330;g24e76f4707a_0_39"/>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331" name="Google Shape;331;g24e76f4707a_0_39"/>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332" name="Google Shape;332;g24e76f4707a_0_39"/>
          <p:cNvPicPr preferRelativeResize="0"/>
          <p:nvPr/>
        </p:nvPicPr>
        <p:blipFill>
          <a:blip r:embed="rId5">
            <a:alphaModFix/>
          </a:blip>
          <a:stretch>
            <a:fillRect/>
          </a:stretch>
        </p:blipFill>
        <p:spPr>
          <a:xfrm>
            <a:off x="1119173" y="1495090"/>
            <a:ext cx="5846451" cy="4384827"/>
          </a:xfrm>
          <a:prstGeom prst="rect">
            <a:avLst/>
          </a:prstGeom>
          <a:noFill/>
          <a:ln>
            <a:noFill/>
          </a:ln>
        </p:spPr>
      </p:pic>
      <p:sp>
        <p:nvSpPr>
          <p:cNvPr id="333" name="Google Shape;333;g24e76f4707a_0_39"/>
          <p:cNvSpPr txBox="1"/>
          <p:nvPr/>
        </p:nvSpPr>
        <p:spPr>
          <a:xfrm>
            <a:off x="7726925" y="3118275"/>
            <a:ext cx="3635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R</a:t>
            </a:r>
            <a:r>
              <a:rPr lang="en-US" sz="2000">
                <a:latin typeface="Calibri"/>
                <a:ea typeface="Calibri"/>
                <a:cs typeface="Calibri"/>
                <a:sym typeface="Calibri"/>
              </a:rPr>
              <a:t>ed straps provide an easily detectable marker to determine the basket’s position</a:t>
            </a:r>
            <a:endParaRPr sz="20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4d0dec515b_0_34"/>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Basket Locating Steps</a:t>
            </a:r>
            <a:endParaRPr sz="4000">
              <a:latin typeface="Arial"/>
              <a:ea typeface="Arial"/>
              <a:cs typeface="Arial"/>
              <a:sym typeface="Arial"/>
            </a:endParaRPr>
          </a:p>
        </p:txBody>
      </p:sp>
      <p:cxnSp>
        <p:nvCxnSpPr>
          <p:cNvPr id="339" name="Google Shape;339;g24d0dec515b_0_34"/>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340" name="Google Shape;340;g24d0dec515b_0_34"/>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341" name="Google Shape;341;g24d0dec515b_0_34"/>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342" name="Google Shape;342;g24d0dec515b_0_34"/>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sp>
        <p:nvSpPr>
          <p:cNvPr id="343" name="Google Shape;343;g24d0dec515b_0_34"/>
          <p:cNvSpPr txBox="1"/>
          <p:nvPr/>
        </p:nvSpPr>
        <p:spPr>
          <a:xfrm>
            <a:off x="487225" y="4824675"/>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Overhead camera image</a:t>
            </a:r>
            <a:endParaRPr sz="1800">
              <a:latin typeface="Calibri"/>
              <a:ea typeface="Calibri"/>
              <a:cs typeface="Calibri"/>
              <a:sym typeface="Calibri"/>
            </a:endParaRPr>
          </a:p>
        </p:txBody>
      </p:sp>
      <p:pic>
        <p:nvPicPr>
          <p:cNvPr id="344" name="Google Shape;344;g24d0dec515b_0_34"/>
          <p:cNvPicPr preferRelativeResize="0"/>
          <p:nvPr/>
        </p:nvPicPr>
        <p:blipFill>
          <a:blip r:embed="rId5">
            <a:alphaModFix/>
          </a:blip>
          <a:stretch>
            <a:fillRect/>
          </a:stretch>
        </p:blipFill>
        <p:spPr>
          <a:xfrm>
            <a:off x="527012" y="1429064"/>
            <a:ext cx="2150337" cy="3365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4f15a5e723_1_187"/>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Basket Locating Steps</a:t>
            </a:r>
            <a:endParaRPr sz="4000">
              <a:latin typeface="Arial"/>
              <a:ea typeface="Arial"/>
              <a:cs typeface="Arial"/>
              <a:sym typeface="Arial"/>
            </a:endParaRPr>
          </a:p>
        </p:txBody>
      </p:sp>
      <p:cxnSp>
        <p:nvCxnSpPr>
          <p:cNvPr id="350" name="Google Shape;350;g24f15a5e723_1_187"/>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351" name="Google Shape;351;g24f15a5e723_1_187"/>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352" name="Google Shape;352;g24f15a5e723_1_187"/>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353" name="Google Shape;353;g24f15a5e723_1_187"/>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sp>
        <p:nvSpPr>
          <p:cNvPr id="354" name="Google Shape;354;g24f15a5e723_1_187"/>
          <p:cNvSpPr txBox="1"/>
          <p:nvPr/>
        </p:nvSpPr>
        <p:spPr>
          <a:xfrm>
            <a:off x="487225" y="4824675"/>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Overhead camera image</a:t>
            </a:r>
            <a:endParaRPr sz="1800">
              <a:latin typeface="Calibri"/>
              <a:ea typeface="Calibri"/>
              <a:cs typeface="Calibri"/>
              <a:sym typeface="Calibri"/>
            </a:endParaRPr>
          </a:p>
        </p:txBody>
      </p:sp>
      <p:sp>
        <p:nvSpPr>
          <p:cNvPr id="355" name="Google Shape;355;g24f15a5e723_1_187"/>
          <p:cNvSpPr txBox="1"/>
          <p:nvPr/>
        </p:nvSpPr>
        <p:spPr>
          <a:xfrm>
            <a:off x="3492787" y="4824675"/>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Isolate red straps</a:t>
            </a:r>
            <a:endParaRPr sz="1800">
              <a:latin typeface="Calibri"/>
              <a:ea typeface="Calibri"/>
              <a:cs typeface="Calibri"/>
              <a:sym typeface="Calibri"/>
            </a:endParaRPr>
          </a:p>
        </p:txBody>
      </p:sp>
      <p:pic>
        <p:nvPicPr>
          <p:cNvPr id="356" name="Google Shape;356;g24f15a5e723_1_187"/>
          <p:cNvPicPr preferRelativeResize="0"/>
          <p:nvPr/>
        </p:nvPicPr>
        <p:blipFill>
          <a:blip r:embed="rId5">
            <a:alphaModFix/>
          </a:blip>
          <a:stretch>
            <a:fillRect/>
          </a:stretch>
        </p:blipFill>
        <p:spPr>
          <a:xfrm>
            <a:off x="527012" y="1429064"/>
            <a:ext cx="2150337" cy="3365250"/>
          </a:xfrm>
          <a:prstGeom prst="rect">
            <a:avLst/>
          </a:prstGeom>
          <a:noFill/>
          <a:ln>
            <a:noFill/>
          </a:ln>
        </p:spPr>
      </p:pic>
      <p:pic>
        <p:nvPicPr>
          <p:cNvPr id="357" name="Google Shape;357;g24f15a5e723_1_187"/>
          <p:cNvPicPr preferRelativeResize="0"/>
          <p:nvPr/>
        </p:nvPicPr>
        <p:blipFill>
          <a:blip r:embed="rId6">
            <a:alphaModFix/>
          </a:blip>
          <a:stretch>
            <a:fillRect/>
          </a:stretch>
        </p:blipFill>
        <p:spPr>
          <a:xfrm>
            <a:off x="3532550" y="1429061"/>
            <a:ext cx="2150340" cy="3365276"/>
          </a:xfrm>
          <a:prstGeom prst="rect">
            <a:avLst/>
          </a:prstGeom>
          <a:noFill/>
          <a:ln>
            <a:noFill/>
          </a:ln>
        </p:spPr>
      </p:pic>
      <p:cxnSp>
        <p:nvCxnSpPr>
          <p:cNvPr id="358" name="Google Shape;358;g24f15a5e723_1_187"/>
          <p:cNvCxnSpPr/>
          <p:nvPr/>
        </p:nvCxnSpPr>
        <p:spPr>
          <a:xfrm>
            <a:off x="2856825" y="3111688"/>
            <a:ext cx="4962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4cecf73e5f_1_19"/>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Aquaculture</a:t>
            </a:r>
            <a:endParaRPr sz="4000">
              <a:latin typeface="Arial"/>
              <a:ea typeface="Arial"/>
              <a:cs typeface="Arial"/>
              <a:sym typeface="Arial"/>
            </a:endParaRPr>
          </a:p>
        </p:txBody>
      </p:sp>
      <p:cxnSp>
        <p:nvCxnSpPr>
          <p:cNvPr id="98" name="Google Shape;98;g24cecf73e5f_1_19"/>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99" name="Google Shape;99;g24cecf73e5f_1_19"/>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100" name="Google Shape;100;g24cecf73e5f_1_19"/>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101" name="Google Shape;101;g24cecf73e5f_1_19"/>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102" name="Google Shape;102;g24cecf73e5f_1_19"/>
          <p:cNvPicPr preferRelativeResize="0"/>
          <p:nvPr/>
        </p:nvPicPr>
        <p:blipFill>
          <a:blip r:embed="rId5">
            <a:alphaModFix/>
          </a:blip>
          <a:stretch>
            <a:fillRect/>
          </a:stretch>
        </p:blipFill>
        <p:spPr>
          <a:xfrm>
            <a:off x="-2838025" y="804779"/>
            <a:ext cx="2771200" cy="2078427"/>
          </a:xfrm>
          <a:prstGeom prst="rect">
            <a:avLst/>
          </a:prstGeom>
          <a:noFill/>
          <a:ln>
            <a:noFill/>
          </a:ln>
        </p:spPr>
      </p:pic>
      <p:pic>
        <p:nvPicPr>
          <p:cNvPr id="103" name="Google Shape;103;g24cecf73e5f_1_19"/>
          <p:cNvPicPr preferRelativeResize="0"/>
          <p:nvPr/>
        </p:nvPicPr>
        <p:blipFill rotWithShape="1">
          <a:blip r:embed="rId6">
            <a:alphaModFix/>
          </a:blip>
          <a:srcRect b="10074" l="0" r="0" t="3962"/>
          <a:stretch/>
        </p:blipFill>
        <p:spPr>
          <a:xfrm>
            <a:off x="5299300" y="1077550"/>
            <a:ext cx="5710245" cy="4908651"/>
          </a:xfrm>
          <a:prstGeom prst="rect">
            <a:avLst/>
          </a:prstGeom>
          <a:noFill/>
          <a:ln>
            <a:noFill/>
          </a:ln>
        </p:spPr>
      </p:pic>
      <p:sp>
        <p:nvSpPr>
          <p:cNvPr id="104" name="Google Shape;104;g24cecf73e5f_1_19"/>
          <p:cNvSpPr txBox="1"/>
          <p:nvPr/>
        </p:nvSpPr>
        <p:spPr>
          <a:xfrm>
            <a:off x="721900" y="1840688"/>
            <a:ext cx="4577400" cy="34164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None/>
            </a:pPr>
            <a:r>
              <a:rPr lang="en-US" sz="2300">
                <a:solidFill>
                  <a:srgbClr val="222A35"/>
                </a:solidFill>
              </a:rPr>
              <a:t>Aquaculture is the rearing of aquatic animals and plants for food</a:t>
            </a:r>
            <a:endParaRPr sz="2300">
              <a:solidFill>
                <a:srgbClr val="222A35"/>
              </a:solidFill>
            </a:endParaRPr>
          </a:p>
        </p:txBody>
      </p:sp>
      <p:sp>
        <p:nvSpPr>
          <p:cNvPr id="105" name="Google Shape;105;g24cecf73e5f_1_19"/>
          <p:cNvSpPr txBox="1"/>
          <p:nvPr/>
        </p:nvSpPr>
        <p:spPr>
          <a:xfrm>
            <a:off x="9295800" y="5660450"/>
            <a:ext cx="23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Calibri"/>
                <a:ea typeface="Calibri"/>
                <a:cs typeface="Calibri"/>
                <a:sym typeface="Calibri"/>
              </a:rPr>
              <a:t>Image Source: statista</a:t>
            </a:r>
            <a:endParaRPr>
              <a:solidFill>
                <a:srgbClr val="666666"/>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g24f15a5e723_1_214"/>
          <p:cNvPicPr preferRelativeResize="0"/>
          <p:nvPr/>
        </p:nvPicPr>
        <p:blipFill>
          <a:blip r:embed="rId3">
            <a:alphaModFix/>
          </a:blip>
          <a:stretch>
            <a:fillRect/>
          </a:stretch>
        </p:blipFill>
        <p:spPr>
          <a:xfrm>
            <a:off x="6538091" y="1429050"/>
            <a:ext cx="2150340" cy="3365276"/>
          </a:xfrm>
          <a:prstGeom prst="rect">
            <a:avLst/>
          </a:prstGeom>
          <a:noFill/>
          <a:ln>
            <a:noFill/>
          </a:ln>
        </p:spPr>
      </p:pic>
      <p:sp>
        <p:nvSpPr>
          <p:cNvPr id="364" name="Google Shape;364;g24f15a5e723_1_214"/>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Basket Locating Steps</a:t>
            </a:r>
            <a:endParaRPr sz="4000">
              <a:latin typeface="Arial"/>
              <a:ea typeface="Arial"/>
              <a:cs typeface="Arial"/>
              <a:sym typeface="Arial"/>
            </a:endParaRPr>
          </a:p>
        </p:txBody>
      </p:sp>
      <p:cxnSp>
        <p:nvCxnSpPr>
          <p:cNvPr id="365" name="Google Shape;365;g24f15a5e723_1_214"/>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366" name="Google Shape;366;g24f15a5e723_1_214"/>
          <p:cNvPicPr preferRelativeResize="0"/>
          <p:nvPr/>
        </p:nvPicPr>
        <p:blipFill rotWithShape="1">
          <a:blip r:embed="rId4">
            <a:alphaModFix/>
          </a:blip>
          <a:srcRect b="0" l="31260" r="31170" t="0"/>
          <a:stretch/>
        </p:blipFill>
        <p:spPr>
          <a:xfrm>
            <a:off x="5809076" y="6176963"/>
            <a:ext cx="573847" cy="598273"/>
          </a:xfrm>
          <a:prstGeom prst="rect">
            <a:avLst/>
          </a:prstGeom>
          <a:noFill/>
          <a:ln>
            <a:noFill/>
          </a:ln>
        </p:spPr>
      </p:pic>
      <p:pic>
        <p:nvPicPr>
          <p:cNvPr id="367" name="Google Shape;367;g24f15a5e723_1_214"/>
          <p:cNvPicPr preferRelativeResize="0"/>
          <p:nvPr/>
        </p:nvPicPr>
        <p:blipFill rotWithShape="1">
          <a:blip r:embed="rId5">
            <a:alphaModFix/>
          </a:blip>
          <a:srcRect b="0" l="0" r="0" t="0"/>
          <a:stretch/>
        </p:blipFill>
        <p:spPr>
          <a:xfrm>
            <a:off x="274320" y="6119372"/>
            <a:ext cx="2229982" cy="656248"/>
          </a:xfrm>
          <a:prstGeom prst="rect">
            <a:avLst/>
          </a:prstGeom>
          <a:noFill/>
          <a:ln>
            <a:noFill/>
          </a:ln>
        </p:spPr>
      </p:pic>
      <p:sp>
        <p:nvSpPr>
          <p:cNvPr id="368" name="Google Shape;368;g24f15a5e723_1_214"/>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cxnSp>
        <p:nvCxnSpPr>
          <p:cNvPr id="369" name="Google Shape;369;g24f15a5e723_1_214"/>
          <p:cNvCxnSpPr/>
          <p:nvPr/>
        </p:nvCxnSpPr>
        <p:spPr>
          <a:xfrm rot="10800000">
            <a:off x="7155788" y="3737063"/>
            <a:ext cx="2400" cy="64500"/>
          </a:xfrm>
          <a:prstGeom prst="straightConnector1">
            <a:avLst/>
          </a:prstGeom>
          <a:noFill/>
          <a:ln cap="flat" cmpd="sng" w="28575">
            <a:solidFill>
              <a:srgbClr val="FFFFFF"/>
            </a:solidFill>
            <a:prstDash val="solid"/>
            <a:round/>
            <a:headEnd len="med" w="med" type="none"/>
            <a:tailEnd len="med" w="med" type="none"/>
          </a:ln>
        </p:spPr>
      </p:cxnSp>
      <p:cxnSp>
        <p:nvCxnSpPr>
          <p:cNvPr id="370" name="Google Shape;370;g24f15a5e723_1_214"/>
          <p:cNvCxnSpPr/>
          <p:nvPr/>
        </p:nvCxnSpPr>
        <p:spPr>
          <a:xfrm rot="10800000">
            <a:off x="8227613" y="3737263"/>
            <a:ext cx="47400" cy="38100"/>
          </a:xfrm>
          <a:prstGeom prst="straightConnector1">
            <a:avLst/>
          </a:prstGeom>
          <a:noFill/>
          <a:ln cap="flat" cmpd="sng" w="28575">
            <a:solidFill>
              <a:srgbClr val="FFFFFF"/>
            </a:solidFill>
            <a:prstDash val="solid"/>
            <a:round/>
            <a:headEnd len="med" w="med" type="none"/>
            <a:tailEnd len="med" w="med" type="none"/>
          </a:ln>
        </p:spPr>
      </p:cxnSp>
      <p:cxnSp>
        <p:nvCxnSpPr>
          <p:cNvPr id="371" name="Google Shape;371;g24f15a5e723_1_214"/>
          <p:cNvCxnSpPr/>
          <p:nvPr/>
        </p:nvCxnSpPr>
        <p:spPr>
          <a:xfrm rot="10800000">
            <a:off x="8440100" y="2968063"/>
            <a:ext cx="19200" cy="83400"/>
          </a:xfrm>
          <a:prstGeom prst="straightConnector1">
            <a:avLst/>
          </a:prstGeom>
          <a:noFill/>
          <a:ln cap="flat" cmpd="sng" w="28575">
            <a:solidFill>
              <a:srgbClr val="FFFFFF"/>
            </a:solidFill>
            <a:prstDash val="solid"/>
            <a:round/>
            <a:headEnd len="med" w="med" type="none"/>
            <a:tailEnd len="med" w="med" type="none"/>
          </a:ln>
        </p:spPr>
      </p:cxnSp>
      <p:sp>
        <p:nvSpPr>
          <p:cNvPr id="372" name="Google Shape;372;g24f15a5e723_1_214"/>
          <p:cNvSpPr/>
          <p:nvPr/>
        </p:nvSpPr>
        <p:spPr>
          <a:xfrm>
            <a:off x="7114255" y="2660877"/>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4f15a5e723_1_214"/>
          <p:cNvSpPr/>
          <p:nvPr/>
        </p:nvSpPr>
        <p:spPr>
          <a:xfrm>
            <a:off x="8365539" y="2660877"/>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4f15a5e723_1_214"/>
          <p:cNvSpPr/>
          <p:nvPr/>
        </p:nvSpPr>
        <p:spPr>
          <a:xfrm>
            <a:off x="7114255" y="3508602"/>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4f15a5e723_1_214"/>
          <p:cNvSpPr/>
          <p:nvPr/>
        </p:nvSpPr>
        <p:spPr>
          <a:xfrm>
            <a:off x="8365539" y="3508602"/>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4f15a5e723_1_214"/>
          <p:cNvSpPr txBox="1"/>
          <p:nvPr/>
        </p:nvSpPr>
        <p:spPr>
          <a:xfrm>
            <a:off x="487225" y="4824675"/>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Overhead camera image</a:t>
            </a:r>
            <a:endParaRPr sz="1800">
              <a:latin typeface="Calibri"/>
              <a:ea typeface="Calibri"/>
              <a:cs typeface="Calibri"/>
              <a:sym typeface="Calibri"/>
            </a:endParaRPr>
          </a:p>
        </p:txBody>
      </p:sp>
      <p:sp>
        <p:nvSpPr>
          <p:cNvPr id="377" name="Google Shape;377;g24f15a5e723_1_214"/>
          <p:cNvSpPr txBox="1"/>
          <p:nvPr/>
        </p:nvSpPr>
        <p:spPr>
          <a:xfrm>
            <a:off x="3492787" y="4824675"/>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Isolate red straps</a:t>
            </a:r>
            <a:endParaRPr sz="1800">
              <a:latin typeface="Calibri"/>
              <a:ea typeface="Calibri"/>
              <a:cs typeface="Calibri"/>
              <a:sym typeface="Calibri"/>
            </a:endParaRPr>
          </a:p>
        </p:txBody>
      </p:sp>
      <p:sp>
        <p:nvSpPr>
          <p:cNvPr id="378" name="Google Shape;378;g24f15a5e723_1_214"/>
          <p:cNvSpPr txBox="1"/>
          <p:nvPr/>
        </p:nvSpPr>
        <p:spPr>
          <a:xfrm>
            <a:off x="6229063" y="4797825"/>
            <a:ext cx="2768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Find straps corresponding to the basket</a:t>
            </a:r>
            <a:endParaRPr sz="1800">
              <a:latin typeface="Calibri"/>
              <a:ea typeface="Calibri"/>
              <a:cs typeface="Calibri"/>
              <a:sym typeface="Calibri"/>
            </a:endParaRPr>
          </a:p>
        </p:txBody>
      </p:sp>
      <p:pic>
        <p:nvPicPr>
          <p:cNvPr id="379" name="Google Shape;379;g24f15a5e723_1_214"/>
          <p:cNvPicPr preferRelativeResize="0"/>
          <p:nvPr/>
        </p:nvPicPr>
        <p:blipFill>
          <a:blip r:embed="rId6">
            <a:alphaModFix/>
          </a:blip>
          <a:stretch>
            <a:fillRect/>
          </a:stretch>
        </p:blipFill>
        <p:spPr>
          <a:xfrm>
            <a:off x="527012" y="1429064"/>
            <a:ext cx="2150337" cy="3365250"/>
          </a:xfrm>
          <a:prstGeom prst="rect">
            <a:avLst/>
          </a:prstGeom>
          <a:noFill/>
          <a:ln>
            <a:noFill/>
          </a:ln>
        </p:spPr>
      </p:pic>
      <p:pic>
        <p:nvPicPr>
          <p:cNvPr id="380" name="Google Shape;380;g24f15a5e723_1_214"/>
          <p:cNvPicPr preferRelativeResize="0"/>
          <p:nvPr/>
        </p:nvPicPr>
        <p:blipFill>
          <a:blip r:embed="rId3">
            <a:alphaModFix/>
          </a:blip>
          <a:stretch>
            <a:fillRect/>
          </a:stretch>
        </p:blipFill>
        <p:spPr>
          <a:xfrm>
            <a:off x="3532550" y="1429061"/>
            <a:ext cx="2150340" cy="3365276"/>
          </a:xfrm>
          <a:prstGeom prst="rect">
            <a:avLst/>
          </a:prstGeom>
          <a:noFill/>
          <a:ln>
            <a:noFill/>
          </a:ln>
        </p:spPr>
      </p:pic>
      <p:cxnSp>
        <p:nvCxnSpPr>
          <p:cNvPr id="381" name="Google Shape;381;g24f15a5e723_1_214"/>
          <p:cNvCxnSpPr/>
          <p:nvPr/>
        </p:nvCxnSpPr>
        <p:spPr>
          <a:xfrm>
            <a:off x="2856825" y="3111688"/>
            <a:ext cx="496200" cy="0"/>
          </a:xfrm>
          <a:prstGeom prst="straightConnector1">
            <a:avLst/>
          </a:prstGeom>
          <a:noFill/>
          <a:ln cap="flat" cmpd="sng" w="38100">
            <a:solidFill>
              <a:schemeClr val="dk1"/>
            </a:solidFill>
            <a:prstDash val="solid"/>
            <a:round/>
            <a:headEnd len="med" w="med" type="none"/>
            <a:tailEnd len="med" w="med" type="triangle"/>
          </a:ln>
        </p:spPr>
      </p:cxnSp>
      <p:cxnSp>
        <p:nvCxnSpPr>
          <p:cNvPr id="382" name="Google Shape;382;g24f15a5e723_1_214"/>
          <p:cNvCxnSpPr/>
          <p:nvPr/>
        </p:nvCxnSpPr>
        <p:spPr>
          <a:xfrm>
            <a:off x="5862375" y="3111688"/>
            <a:ext cx="4962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g24f15a5e723_1_241"/>
          <p:cNvPicPr preferRelativeResize="0"/>
          <p:nvPr/>
        </p:nvPicPr>
        <p:blipFill>
          <a:blip r:embed="rId3">
            <a:alphaModFix/>
          </a:blip>
          <a:stretch>
            <a:fillRect/>
          </a:stretch>
        </p:blipFill>
        <p:spPr>
          <a:xfrm>
            <a:off x="9514594" y="1429072"/>
            <a:ext cx="2150344" cy="3365251"/>
          </a:xfrm>
          <a:prstGeom prst="rect">
            <a:avLst/>
          </a:prstGeom>
          <a:noFill/>
          <a:ln>
            <a:noFill/>
          </a:ln>
        </p:spPr>
      </p:pic>
      <p:pic>
        <p:nvPicPr>
          <p:cNvPr id="388" name="Google Shape;388;g24f15a5e723_1_241"/>
          <p:cNvPicPr preferRelativeResize="0"/>
          <p:nvPr/>
        </p:nvPicPr>
        <p:blipFill>
          <a:blip r:embed="rId4">
            <a:alphaModFix/>
          </a:blip>
          <a:stretch>
            <a:fillRect/>
          </a:stretch>
        </p:blipFill>
        <p:spPr>
          <a:xfrm>
            <a:off x="6538091" y="1429050"/>
            <a:ext cx="2150340" cy="3365276"/>
          </a:xfrm>
          <a:prstGeom prst="rect">
            <a:avLst/>
          </a:prstGeom>
          <a:noFill/>
          <a:ln>
            <a:noFill/>
          </a:ln>
        </p:spPr>
      </p:pic>
      <p:sp>
        <p:nvSpPr>
          <p:cNvPr id="389" name="Google Shape;389;g24f15a5e723_1_241"/>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Basket Locating Steps</a:t>
            </a:r>
            <a:endParaRPr sz="4000">
              <a:latin typeface="Arial"/>
              <a:ea typeface="Arial"/>
              <a:cs typeface="Arial"/>
              <a:sym typeface="Arial"/>
            </a:endParaRPr>
          </a:p>
        </p:txBody>
      </p:sp>
      <p:cxnSp>
        <p:nvCxnSpPr>
          <p:cNvPr id="390" name="Google Shape;390;g24f15a5e723_1_241"/>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391" name="Google Shape;391;g24f15a5e723_1_241"/>
          <p:cNvPicPr preferRelativeResize="0"/>
          <p:nvPr/>
        </p:nvPicPr>
        <p:blipFill rotWithShape="1">
          <a:blip r:embed="rId5">
            <a:alphaModFix/>
          </a:blip>
          <a:srcRect b="0" l="31260" r="31170" t="0"/>
          <a:stretch/>
        </p:blipFill>
        <p:spPr>
          <a:xfrm>
            <a:off x="5809076" y="6176963"/>
            <a:ext cx="573847" cy="598273"/>
          </a:xfrm>
          <a:prstGeom prst="rect">
            <a:avLst/>
          </a:prstGeom>
          <a:noFill/>
          <a:ln>
            <a:noFill/>
          </a:ln>
        </p:spPr>
      </p:pic>
      <p:pic>
        <p:nvPicPr>
          <p:cNvPr id="392" name="Google Shape;392;g24f15a5e723_1_241"/>
          <p:cNvPicPr preferRelativeResize="0"/>
          <p:nvPr/>
        </p:nvPicPr>
        <p:blipFill rotWithShape="1">
          <a:blip r:embed="rId6">
            <a:alphaModFix/>
          </a:blip>
          <a:srcRect b="0" l="0" r="0" t="0"/>
          <a:stretch/>
        </p:blipFill>
        <p:spPr>
          <a:xfrm>
            <a:off x="274320" y="6119372"/>
            <a:ext cx="2229982" cy="656248"/>
          </a:xfrm>
          <a:prstGeom prst="rect">
            <a:avLst/>
          </a:prstGeom>
          <a:noFill/>
          <a:ln>
            <a:noFill/>
          </a:ln>
        </p:spPr>
      </p:pic>
      <p:sp>
        <p:nvSpPr>
          <p:cNvPr id="393" name="Google Shape;393;g24f15a5e723_1_241"/>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cxnSp>
        <p:nvCxnSpPr>
          <p:cNvPr id="394" name="Google Shape;394;g24f15a5e723_1_241"/>
          <p:cNvCxnSpPr/>
          <p:nvPr/>
        </p:nvCxnSpPr>
        <p:spPr>
          <a:xfrm rot="10800000">
            <a:off x="7155788" y="3737063"/>
            <a:ext cx="2400" cy="64500"/>
          </a:xfrm>
          <a:prstGeom prst="straightConnector1">
            <a:avLst/>
          </a:prstGeom>
          <a:noFill/>
          <a:ln cap="flat" cmpd="sng" w="28575">
            <a:solidFill>
              <a:srgbClr val="FFFFFF"/>
            </a:solidFill>
            <a:prstDash val="solid"/>
            <a:round/>
            <a:headEnd len="med" w="med" type="none"/>
            <a:tailEnd len="med" w="med" type="none"/>
          </a:ln>
        </p:spPr>
      </p:cxnSp>
      <p:cxnSp>
        <p:nvCxnSpPr>
          <p:cNvPr id="395" name="Google Shape;395;g24f15a5e723_1_241"/>
          <p:cNvCxnSpPr/>
          <p:nvPr/>
        </p:nvCxnSpPr>
        <p:spPr>
          <a:xfrm rot="10800000">
            <a:off x="8227613" y="3737263"/>
            <a:ext cx="47400" cy="38100"/>
          </a:xfrm>
          <a:prstGeom prst="straightConnector1">
            <a:avLst/>
          </a:prstGeom>
          <a:noFill/>
          <a:ln cap="flat" cmpd="sng" w="28575">
            <a:solidFill>
              <a:srgbClr val="FFFFFF"/>
            </a:solidFill>
            <a:prstDash val="solid"/>
            <a:round/>
            <a:headEnd len="med" w="med" type="none"/>
            <a:tailEnd len="med" w="med" type="none"/>
          </a:ln>
        </p:spPr>
      </p:cxnSp>
      <p:cxnSp>
        <p:nvCxnSpPr>
          <p:cNvPr id="396" name="Google Shape;396;g24f15a5e723_1_241"/>
          <p:cNvCxnSpPr/>
          <p:nvPr/>
        </p:nvCxnSpPr>
        <p:spPr>
          <a:xfrm rot="10800000">
            <a:off x="8440100" y="2968063"/>
            <a:ext cx="19200" cy="83400"/>
          </a:xfrm>
          <a:prstGeom prst="straightConnector1">
            <a:avLst/>
          </a:prstGeom>
          <a:noFill/>
          <a:ln cap="flat" cmpd="sng" w="28575">
            <a:solidFill>
              <a:srgbClr val="FFFFFF"/>
            </a:solidFill>
            <a:prstDash val="solid"/>
            <a:round/>
            <a:headEnd len="med" w="med" type="none"/>
            <a:tailEnd len="med" w="med" type="none"/>
          </a:ln>
        </p:spPr>
      </p:cxnSp>
      <p:sp>
        <p:nvSpPr>
          <p:cNvPr id="397" name="Google Shape;397;g24f15a5e723_1_241"/>
          <p:cNvSpPr/>
          <p:nvPr/>
        </p:nvSpPr>
        <p:spPr>
          <a:xfrm>
            <a:off x="7114255" y="2660877"/>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4f15a5e723_1_241"/>
          <p:cNvSpPr/>
          <p:nvPr/>
        </p:nvSpPr>
        <p:spPr>
          <a:xfrm>
            <a:off x="8365539" y="2660877"/>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24f15a5e723_1_241"/>
          <p:cNvSpPr/>
          <p:nvPr/>
        </p:nvSpPr>
        <p:spPr>
          <a:xfrm>
            <a:off x="7114255" y="3508602"/>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24f15a5e723_1_241"/>
          <p:cNvSpPr/>
          <p:nvPr/>
        </p:nvSpPr>
        <p:spPr>
          <a:xfrm>
            <a:off x="8365539" y="3508602"/>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24f15a5e723_1_241"/>
          <p:cNvSpPr txBox="1"/>
          <p:nvPr/>
        </p:nvSpPr>
        <p:spPr>
          <a:xfrm>
            <a:off x="487225" y="4824675"/>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Overhead camera image</a:t>
            </a:r>
            <a:endParaRPr sz="1800">
              <a:latin typeface="Calibri"/>
              <a:ea typeface="Calibri"/>
              <a:cs typeface="Calibri"/>
              <a:sym typeface="Calibri"/>
            </a:endParaRPr>
          </a:p>
        </p:txBody>
      </p:sp>
      <p:sp>
        <p:nvSpPr>
          <p:cNvPr id="402" name="Google Shape;402;g24f15a5e723_1_241"/>
          <p:cNvSpPr txBox="1"/>
          <p:nvPr/>
        </p:nvSpPr>
        <p:spPr>
          <a:xfrm>
            <a:off x="3492787" y="4824675"/>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Isolate red straps</a:t>
            </a:r>
            <a:endParaRPr sz="1800">
              <a:latin typeface="Calibri"/>
              <a:ea typeface="Calibri"/>
              <a:cs typeface="Calibri"/>
              <a:sym typeface="Calibri"/>
            </a:endParaRPr>
          </a:p>
        </p:txBody>
      </p:sp>
      <p:sp>
        <p:nvSpPr>
          <p:cNvPr id="403" name="Google Shape;403;g24f15a5e723_1_241"/>
          <p:cNvSpPr txBox="1"/>
          <p:nvPr/>
        </p:nvSpPr>
        <p:spPr>
          <a:xfrm>
            <a:off x="6229063" y="4797825"/>
            <a:ext cx="2768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Find straps corresponding to the basket</a:t>
            </a:r>
            <a:endParaRPr sz="1800">
              <a:latin typeface="Calibri"/>
              <a:ea typeface="Calibri"/>
              <a:cs typeface="Calibri"/>
              <a:sym typeface="Calibri"/>
            </a:endParaRPr>
          </a:p>
        </p:txBody>
      </p:sp>
      <p:sp>
        <p:nvSpPr>
          <p:cNvPr id="404" name="Google Shape;404;g24f15a5e723_1_241"/>
          <p:cNvSpPr txBox="1"/>
          <p:nvPr/>
        </p:nvSpPr>
        <p:spPr>
          <a:xfrm>
            <a:off x="9503875" y="4824675"/>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Calculate basket center</a:t>
            </a:r>
            <a:endParaRPr sz="1800">
              <a:latin typeface="Calibri"/>
              <a:ea typeface="Calibri"/>
              <a:cs typeface="Calibri"/>
              <a:sym typeface="Calibri"/>
            </a:endParaRPr>
          </a:p>
        </p:txBody>
      </p:sp>
      <p:pic>
        <p:nvPicPr>
          <p:cNvPr id="405" name="Google Shape;405;g24f15a5e723_1_241"/>
          <p:cNvPicPr preferRelativeResize="0"/>
          <p:nvPr/>
        </p:nvPicPr>
        <p:blipFill>
          <a:blip r:embed="rId7">
            <a:alphaModFix/>
          </a:blip>
          <a:stretch>
            <a:fillRect/>
          </a:stretch>
        </p:blipFill>
        <p:spPr>
          <a:xfrm>
            <a:off x="527012" y="1429064"/>
            <a:ext cx="2150337" cy="3365250"/>
          </a:xfrm>
          <a:prstGeom prst="rect">
            <a:avLst/>
          </a:prstGeom>
          <a:noFill/>
          <a:ln>
            <a:noFill/>
          </a:ln>
        </p:spPr>
      </p:pic>
      <p:pic>
        <p:nvPicPr>
          <p:cNvPr id="406" name="Google Shape;406;g24f15a5e723_1_241"/>
          <p:cNvPicPr preferRelativeResize="0"/>
          <p:nvPr/>
        </p:nvPicPr>
        <p:blipFill>
          <a:blip r:embed="rId4">
            <a:alphaModFix/>
          </a:blip>
          <a:stretch>
            <a:fillRect/>
          </a:stretch>
        </p:blipFill>
        <p:spPr>
          <a:xfrm>
            <a:off x="3532550" y="1429061"/>
            <a:ext cx="2150340" cy="3365276"/>
          </a:xfrm>
          <a:prstGeom prst="rect">
            <a:avLst/>
          </a:prstGeom>
          <a:noFill/>
          <a:ln>
            <a:noFill/>
          </a:ln>
        </p:spPr>
      </p:pic>
      <p:cxnSp>
        <p:nvCxnSpPr>
          <p:cNvPr id="407" name="Google Shape;407;g24f15a5e723_1_241"/>
          <p:cNvCxnSpPr/>
          <p:nvPr/>
        </p:nvCxnSpPr>
        <p:spPr>
          <a:xfrm>
            <a:off x="2856825" y="3111688"/>
            <a:ext cx="496200" cy="0"/>
          </a:xfrm>
          <a:prstGeom prst="straightConnector1">
            <a:avLst/>
          </a:prstGeom>
          <a:noFill/>
          <a:ln cap="flat" cmpd="sng" w="38100">
            <a:solidFill>
              <a:schemeClr val="dk1"/>
            </a:solidFill>
            <a:prstDash val="solid"/>
            <a:round/>
            <a:headEnd len="med" w="med" type="none"/>
            <a:tailEnd len="med" w="med" type="triangle"/>
          </a:ln>
        </p:spPr>
      </p:cxnSp>
      <p:cxnSp>
        <p:nvCxnSpPr>
          <p:cNvPr id="408" name="Google Shape;408;g24f15a5e723_1_241"/>
          <p:cNvCxnSpPr/>
          <p:nvPr/>
        </p:nvCxnSpPr>
        <p:spPr>
          <a:xfrm>
            <a:off x="5862375" y="3111688"/>
            <a:ext cx="496200" cy="0"/>
          </a:xfrm>
          <a:prstGeom prst="straightConnector1">
            <a:avLst/>
          </a:prstGeom>
          <a:noFill/>
          <a:ln cap="flat" cmpd="sng" w="38100">
            <a:solidFill>
              <a:schemeClr val="dk1"/>
            </a:solidFill>
            <a:prstDash val="solid"/>
            <a:round/>
            <a:headEnd len="med" w="med" type="none"/>
            <a:tailEnd len="med" w="med" type="triangle"/>
          </a:ln>
        </p:spPr>
      </p:cxnSp>
      <p:cxnSp>
        <p:nvCxnSpPr>
          <p:cNvPr id="409" name="Google Shape;409;g24f15a5e723_1_241"/>
          <p:cNvCxnSpPr/>
          <p:nvPr/>
        </p:nvCxnSpPr>
        <p:spPr>
          <a:xfrm>
            <a:off x="8853400" y="3111700"/>
            <a:ext cx="4962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g24f15a5e723_1_268"/>
          <p:cNvPicPr preferRelativeResize="0"/>
          <p:nvPr/>
        </p:nvPicPr>
        <p:blipFill>
          <a:blip r:embed="rId3">
            <a:alphaModFix/>
          </a:blip>
          <a:stretch>
            <a:fillRect/>
          </a:stretch>
        </p:blipFill>
        <p:spPr>
          <a:xfrm>
            <a:off x="527000" y="1429075"/>
            <a:ext cx="2150350" cy="3365298"/>
          </a:xfrm>
          <a:prstGeom prst="rect">
            <a:avLst/>
          </a:prstGeom>
          <a:noFill/>
          <a:ln>
            <a:noFill/>
          </a:ln>
        </p:spPr>
      </p:pic>
      <p:sp>
        <p:nvSpPr>
          <p:cNvPr id="415" name="Google Shape;415;g24f15a5e723_1_268"/>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Isolating the Straps</a:t>
            </a:r>
            <a:endParaRPr sz="4000">
              <a:latin typeface="Arial"/>
              <a:ea typeface="Arial"/>
              <a:cs typeface="Arial"/>
              <a:sym typeface="Arial"/>
            </a:endParaRPr>
          </a:p>
        </p:txBody>
      </p:sp>
      <p:cxnSp>
        <p:nvCxnSpPr>
          <p:cNvPr id="416" name="Google Shape;416;g24f15a5e723_1_268"/>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417" name="Google Shape;417;g24f15a5e723_1_268"/>
          <p:cNvPicPr preferRelativeResize="0"/>
          <p:nvPr/>
        </p:nvPicPr>
        <p:blipFill rotWithShape="1">
          <a:blip r:embed="rId4">
            <a:alphaModFix/>
          </a:blip>
          <a:srcRect b="0" l="31260" r="31170" t="0"/>
          <a:stretch/>
        </p:blipFill>
        <p:spPr>
          <a:xfrm>
            <a:off x="5809076" y="6176963"/>
            <a:ext cx="573847" cy="598273"/>
          </a:xfrm>
          <a:prstGeom prst="rect">
            <a:avLst/>
          </a:prstGeom>
          <a:noFill/>
          <a:ln>
            <a:noFill/>
          </a:ln>
        </p:spPr>
      </p:pic>
      <p:pic>
        <p:nvPicPr>
          <p:cNvPr id="418" name="Google Shape;418;g24f15a5e723_1_268"/>
          <p:cNvPicPr preferRelativeResize="0"/>
          <p:nvPr/>
        </p:nvPicPr>
        <p:blipFill rotWithShape="1">
          <a:blip r:embed="rId5">
            <a:alphaModFix/>
          </a:blip>
          <a:srcRect b="0" l="0" r="0" t="0"/>
          <a:stretch/>
        </p:blipFill>
        <p:spPr>
          <a:xfrm>
            <a:off x="274320" y="6119372"/>
            <a:ext cx="2229982" cy="656248"/>
          </a:xfrm>
          <a:prstGeom prst="rect">
            <a:avLst/>
          </a:prstGeom>
          <a:noFill/>
          <a:ln>
            <a:noFill/>
          </a:ln>
        </p:spPr>
      </p:pic>
      <p:sp>
        <p:nvSpPr>
          <p:cNvPr id="419" name="Google Shape;419;g24f15a5e723_1_268"/>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sp>
        <p:nvSpPr>
          <p:cNvPr id="420" name="Google Shape;420;g24f15a5e723_1_268"/>
          <p:cNvSpPr txBox="1"/>
          <p:nvPr/>
        </p:nvSpPr>
        <p:spPr>
          <a:xfrm>
            <a:off x="487225" y="4824688"/>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Raw camera image</a:t>
            </a:r>
            <a:endParaRPr sz="18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g24f15a5e723_1_303"/>
          <p:cNvPicPr preferRelativeResize="0"/>
          <p:nvPr/>
        </p:nvPicPr>
        <p:blipFill>
          <a:blip r:embed="rId3">
            <a:alphaModFix/>
          </a:blip>
          <a:stretch>
            <a:fillRect/>
          </a:stretch>
        </p:blipFill>
        <p:spPr>
          <a:xfrm>
            <a:off x="3532500" y="1429049"/>
            <a:ext cx="2168472" cy="3393605"/>
          </a:xfrm>
          <a:prstGeom prst="rect">
            <a:avLst/>
          </a:prstGeom>
          <a:noFill/>
          <a:ln>
            <a:noFill/>
          </a:ln>
        </p:spPr>
      </p:pic>
      <p:pic>
        <p:nvPicPr>
          <p:cNvPr id="426" name="Google Shape;426;g24f15a5e723_1_303"/>
          <p:cNvPicPr preferRelativeResize="0"/>
          <p:nvPr/>
        </p:nvPicPr>
        <p:blipFill>
          <a:blip r:embed="rId4">
            <a:alphaModFix/>
          </a:blip>
          <a:stretch>
            <a:fillRect/>
          </a:stretch>
        </p:blipFill>
        <p:spPr>
          <a:xfrm>
            <a:off x="527000" y="1429075"/>
            <a:ext cx="2150350" cy="3365298"/>
          </a:xfrm>
          <a:prstGeom prst="rect">
            <a:avLst/>
          </a:prstGeom>
          <a:noFill/>
          <a:ln>
            <a:noFill/>
          </a:ln>
        </p:spPr>
      </p:pic>
      <p:sp>
        <p:nvSpPr>
          <p:cNvPr id="427" name="Google Shape;427;g24f15a5e723_1_303"/>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Isolating the Straps</a:t>
            </a:r>
            <a:endParaRPr sz="4000">
              <a:latin typeface="Arial"/>
              <a:ea typeface="Arial"/>
              <a:cs typeface="Arial"/>
              <a:sym typeface="Arial"/>
            </a:endParaRPr>
          </a:p>
        </p:txBody>
      </p:sp>
      <p:cxnSp>
        <p:nvCxnSpPr>
          <p:cNvPr id="428" name="Google Shape;428;g24f15a5e723_1_303"/>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429" name="Google Shape;429;g24f15a5e723_1_303"/>
          <p:cNvPicPr preferRelativeResize="0"/>
          <p:nvPr/>
        </p:nvPicPr>
        <p:blipFill rotWithShape="1">
          <a:blip r:embed="rId5">
            <a:alphaModFix/>
          </a:blip>
          <a:srcRect b="0" l="31260" r="31170" t="0"/>
          <a:stretch/>
        </p:blipFill>
        <p:spPr>
          <a:xfrm>
            <a:off x="5809076" y="6176963"/>
            <a:ext cx="573847" cy="598273"/>
          </a:xfrm>
          <a:prstGeom prst="rect">
            <a:avLst/>
          </a:prstGeom>
          <a:noFill/>
          <a:ln>
            <a:noFill/>
          </a:ln>
        </p:spPr>
      </p:pic>
      <p:pic>
        <p:nvPicPr>
          <p:cNvPr id="430" name="Google Shape;430;g24f15a5e723_1_303"/>
          <p:cNvPicPr preferRelativeResize="0"/>
          <p:nvPr/>
        </p:nvPicPr>
        <p:blipFill rotWithShape="1">
          <a:blip r:embed="rId6">
            <a:alphaModFix/>
          </a:blip>
          <a:srcRect b="0" l="0" r="0" t="0"/>
          <a:stretch/>
        </p:blipFill>
        <p:spPr>
          <a:xfrm>
            <a:off x="274320" y="6119372"/>
            <a:ext cx="2229982" cy="656248"/>
          </a:xfrm>
          <a:prstGeom prst="rect">
            <a:avLst/>
          </a:prstGeom>
          <a:noFill/>
          <a:ln>
            <a:noFill/>
          </a:ln>
        </p:spPr>
      </p:pic>
      <p:sp>
        <p:nvSpPr>
          <p:cNvPr id="431" name="Google Shape;431;g24f15a5e723_1_303"/>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cxnSp>
        <p:nvCxnSpPr>
          <p:cNvPr id="432" name="Google Shape;432;g24f15a5e723_1_303"/>
          <p:cNvCxnSpPr/>
          <p:nvPr/>
        </p:nvCxnSpPr>
        <p:spPr>
          <a:xfrm>
            <a:off x="2856825" y="3111688"/>
            <a:ext cx="496200" cy="0"/>
          </a:xfrm>
          <a:prstGeom prst="straightConnector1">
            <a:avLst/>
          </a:prstGeom>
          <a:noFill/>
          <a:ln cap="flat" cmpd="sng" w="38100">
            <a:solidFill>
              <a:schemeClr val="dk1"/>
            </a:solidFill>
            <a:prstDash val="solid"/>
            <a:round/>
            <a:headEnd len="med" w="med" type="none"/>
            <a:tailEnd len="med" w="med" type="triangle"/>
          </a:ln>
        </p:spPr>
      </p:cxnSp>
      <p:sp>
        <p:nvSpPr>
          <p:cNvPr id="433" name="Google Shape;433;g24f15a5e723_1_303"/>
          <p:cNvSpPr txBox="1"/>
          <p:nvPr/>
        </p:nvSpPr>
        <p:spPr>
          <a:xfrm>
            <a:off x="487225" y="4824688"/>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Raw camera image</a:t>
            </a:r>
            <a:endParaRPr sz="1800">
              <a:latin typeface="Calibri"/>
              <a:ea typeface="Calibri"/>
              <a:cs typeface="Calibri"/>
              <a:sym typeface="Calibri"/>
            </a:endParaRPr>
          </a:p>
        </p:txBody>
      </p:sp>
      <p:sp>
        <p:nvSpPr>
          <p:cNvPr id="434" name="Google Shape;434;g24f15a5e723_1_303"/>
          <p:cNvSpPr txBox="1"/>
          <p:nvPr/>
        </p:nvSpPr>
        <p:spPr>
          <a:xfrm>
            <a:off x="3501800" y="4824688"/>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Hue channel</a:t>
            </a: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g24f15a5e723_1_330"/>
          <p:cNvPicPr preferRelativeResize="0"/>
          <p:nvPr/>
        </p:nvPicPr>
        <p:blipFill>
          <a:blip r:embed="rId3">
            <a:alphaModFix/>
          </a:blip>
          <a:stretch>
            <a:fillRect/>
          </a:stretch>
        </p:blipFill>
        <p:spPr>
          <a:xfrm>
            <a:off x="3532500" y="1429049"/>
            <a:ext cx="2168472" cy="3393605"/>
          </a:xfrm>
          <a:prstGeom prst="rect">
            <a:avLst/>
          </a:prstGeom>
          <a:noFill/>
          <a:ln>
            <a:noFill/>
          </a:ln>
        </p:spPr>
      </p:pic>
      <p:pic>
        <p:nvPicPr>
          <p:cNvPr id="440" name="Google Shape;440;g24f15a5e723_1_330"/>
          <p:cNvPicPr preferRelativeResize="0"/>
          <p:nvPr/>
        </p:nvPicPr>
        <p:blipFill>
          <a:blip r:embed="rId4">
            <a:alphaModFix/>
          </a:blip>
          <a:stretch>
            <a:fillRect/>
          </a:stretch>
        </p:blipFill>
        <p:spPr>
          <a:xfrm>
            <a:off x="6521748" y="1414884"/>
            <a:ext cx="2168467" cy="3393603"/>
          </a:xfrm>
          <a:prstGeom prst="rect">
            <a:avLst/>
          </a:prstGeom>
          <a:noFill/>
          <a:ln>
            <a:noFill/>
          </a:ln>
        </p:spPr>
      </p:pic>
      <p:pic>
        <p:nvPicPr>
          <p:cNvPr id="441" name="Google Shape;441;g24f15a5e723_1_330"/>
          <p:cNvPicPr preferRelativeResize="0"/>
          <p:nvPr/>
        </p:nvPicPr>
        <p:blipFill>
          <a:blip r:embed="rId5">
            <a:alphaModFix/>
          </a:blip>
          <a:stretch>
            <a:fillRect/>
          </a:stretch>
        </p:blipFill>
        <p:spPr>
          <a:xfrm>
            <a:off x="527000" y="1429075"/>
            <a:ext cx="2150350" cy="3365298"/>
          </a:xfrm>
          <a:prstGeom prst="rect">
            <a:avLst/>
          </a:prstGeom>
          <a:noFill/>
          <a:ln>
            <a:noFill/>
          </a:ln>
        </p:spPr>
      </p:pic>
      <p:sp>
        <p:nvSpPr>
          <p:cNvPr id="442" name="Google Shape;442;g24f15a5e723_1_330"/>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Isolating the Straps</a:t>
            </a:r>
            <a:endParaRPr sz="4000">
              <a:latin typeface="Arial"/>
              <a:ea typeface="Arial"/>
              <a:cs typeface="Arial"/>
              <a:sym typeface="Arial"/>
            </a:endParaRPr>
          </a:p>
        </p:txBody>
      </p:sp>
      <p:cxnSp>
        <p:nvCxnSpPr>
          <p:cNvPr id="443" name="Google Shape;443;g24f15a5e723_1_330"/>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444" name="Google Shape;444;g24f15a5e723_1_330"/>
          <p:cNvPicPr preferRelativeResize="0"/>
          <p:nvPr/>
        </p:nvPicPr>
        <p:blipFill rotWithShape="1">
          <a:blip r:embed="rId6">
            <a:alphaModFix/>
          </a:blip>
          <a:srcRect b="0" l="31260" r="31170" t="0"/>
          <a:stretch/>
        </p:blipFill>
        <p:spPr>
          <a:xfrm>
            <a:off x="5809076" y="6176963"/>
            <a:ext cx="573847" cy="598273"/>
          </a:xfrm>
          <a:prstGeom prst="rect">
            <a:avLst/>
          </a:prstGeom>
          <a:noFill/>
          <a:ln>
            <a:noFill/>
          </a:ln>
        </p:spPr>
      </p:pic>
      <p:pic>
        <p:nvPicPr>
          <p:cNvPr id="445" name="Google Shape;445;g24f15a5e723_1_330"/>
          <p:cNvPicPr preferRelativeResize="0"/>
          <p:nvPr/>
        </p:nvPicPr>
        <p:blipFill rotWithShape="1">
          <a:blip r:embed="rId7">
            <a:alphaModFix/>
          </a:blip>
          <a:srcRect b="0" l="0" r="0" t="0"/>
          <a:stretch/>
        </p:blipFill>
        <p:spPr>
          <a:xfrm>
            <a:off x="274320" y="6119372"/>
            <a:ext cx="2229982" cy="656248"/>
          </a:xfrm>
          <a:prstGeom prst="rect">
            <a:avLst/>
          </a:prstGeom>
          <a:noFill/>
          <a:ln>
            <a:noFill/>
          </a:ln>
        </p:spPr>
      </p:pic>
      <p:sp>
        <p:nvSpPr>
          <p:cNvPr id="446" name="Google Shape;446;g24f15a5e723_1_330"/>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cxnSp>
        <p:nvCxnSpPr>
          <p:cNvPr id="447" name="Google Shape;447;g24f15a5e723_1_330"/>
          <p:cNvCxnSpPr/>
          <p:nvPr/>
        </p:nvCxnSpPr>
        <p:spPr>
          <a:xfrm>
            <a:off x="2856825" y="3111688"/>
            <a:ext cx="496200" cy="0"/>
          </a:xfrm>
          <a:prstGeom prst="straightConnector1">
            <a:avLst/>
          </a:prstGeom>
          <a:noFill/>
          <a:ln cap="flat" cmpd="sng" w="38100">
            <a:solidFill>
              <a:schemeClr val="dk1"/>
            </a:solidFill>
            <a:prstDash val="solid"/>
            <a:round/>
            <a:headEnd len="med" w="med" type="none"/>
            <a:tailEnd len="med" w="med" type="triangle"/>
          </a:ln>
        </p:spPr>
      </p:cxnSp>
      <p:cxnSp>
        <p:nvCxnSpPr>
          <p:cNvPr id="448" name="Google Shape;448;g24f15a5e723_1_330"/>
          <p:cNvCxnSpPr/>
          <p:nvPr/>
        </p:nvCxnSpPr>
        <p:spPr>
          <a:xfrm>
            <a:off x="5862375" y="3111688"/>
            <a:ext cx="496200" cy="0"/>
          </a:xfrm>
          <a:prstGeom prst="straightConnector1">
            <a:avLst/>
          </a:prstGeom>
          <a:noFill/>
          <a:ln cap="flat" cmpd="sng" w="38100">
            <a:solidFill>
              <a:schemeClr val="dk1"/>
            </a:solidFill>
            <a:prstDash val="solid"/>
            <a:round/>
            <a:headEnd len="med" w="med" type="none"/>
            <a:tailEnd len="med" w="med" type="triangle"/>
          </a:ln>
        </p:spPr>
      </p:cxnSp>
      <p:sp>
        <p:nvSpPr>
          <p:cNvPr id="449" name="Google Shape;449;g24f15a5e723_1_330"/>
          <p:cNvSpPr txBox="1"/>
          <p:nvPr/>
        </p:nvSpPr>
        <p:spPr>
          <a:xfrm>
            <a:off x="487225" y="4824688"/>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Raw camera image</a:t>
            </a:r>
            <a:endParaRPr sz="1800">
              <a:latin typeface="Calibri"/>
              <a:ea typeface="Calibri"/>
              <a:cs typeface="Calibri"/>
              <a:sym typeface="Calibri"/>
            </a:endParaRPr>
          </a:p>
        </p:txBody>
      </p:sp>
      <p:sp>
        <p:nvSpPr>
          <p:cNvPr id="450" name="Google Shape;450;g24f15a5e723_1_330"/>
          <p:cNvSpPr txBox="1"/>
          <p:nvPr/>
        </p:nvSpPr>
        <p:spPr>
          <a:xfrm>
            <a:off x="6508187" y="4797813"/>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HSV thresholding</a:t>
            </a:r>
            <a:endParaRPr sz="1800">
              <a:latin typeface="Calibri"/>
              <a:ea typeface="Calibri"/>
              <a:cs typeface="Calibri"/>
              <a:sym typeface="Calibri"/>
            </a:endParaRPr>
          </a:p>
        </p:txBody>
      </p:sp>
      <p:sp>
        <p:nvSpPr>
          <p:cNvPr id="451" name="Google Shape;451;g24f15a5e723_1_330"/>
          <p:cNvSpPr txBox="1"/>
          <p:nvPr/>
        </p:nvSpPr>
        <p:spPr>
          <a:xfrm>
            <a:off x="3501800" y="4824688"/>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Hue channel</a:t>
            </a: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g24f15a5e723_1_357"/>
          <p:cNvPicPr preferRelativeResize="0"/>
          <p:nvPr/>
        </p:nvPicPr>
        <p:blipFill>
          <a:blip r:embed="rId3">
            <a:alphaModFix/>
          </a:blip>
          <a:stretch>
            <a:fillRect/>
          </a:stretch>
        </p:blipFill>
        <p:spPr>
          <a:xfrm>
            <a:off x="3532500" y="1429049"/>
            <a:ext cx="2168472" cy="3393605"/>
          </a:xfrm>
          <a:prstGeom prst="rect">
            <a:avLst/>
          </a:prstGeom>
          <a:noFill/>
          <a:ln>
            <a:noFill/>
          </a:ln>
        </p:spPr>
      </p:pic>
      <p:pic>
        <p:nvPicPr>
          <p:cNvPr id="457" name="Google Shape;457;g24f15a5e723_1_357"/>
          <p:cNvPicPr preferRelativeResize="0"/>
          <p:nvPr/>
        </p:nvPicPr>
        <p:blipFill>
          <a:blip r:embed="rId4">
            <a:alphaModFix/>
          </a:blip>
          <a:stretch>
            <a:fillRect/>
          </a:stretch>
        </p:blipFill>
        <p:spPr>
          <a:xfrm>
            <a:off x="6521748" y="1414884"/>
            <a:ext cx="2168467" cy="3393603"/>
          </a:xfrm>
          <a:prstGeom prst="rect">
            <a:avLst/>
          </a:prstGeom>
          <a:noFill/>
          <a:ln>
            <a:noFill/>
          </a:ln>
        </p:spPr>
      </p:pic>
      <p:pic>
        <p:nvPicPr>
          <p:cNvPr id="458" name="Google Shape;458;g24f15a5e723_1_357"/>
          <p:cNvPicPr preferRelativeResize="0"/>
          <p:nvPr/>
        </p:nvPicPr>
        <p:blipFill>
          <a:blip r:embed="rId5">
            <a:alphaModFix/>
          </a:blip>
          <a:stretch>
            <a:fillRect/>
          </a:stretch>
        </p:blipFill>
        <p:spPr>
          <a:xfrm>
            <a:off x="9514587" y="1431063"/>
            <a:ext cx="2168467" cy="3393629"/>
          </a:xfrm>
          <a:prstGeom prst="rect">
            <a:avLst/>
          </a:prstGeom>
          <a:noFill/>
          <a:ln>
            <a:noFill/>
          </a:ln>
        </p:spPr>
      </p:pic>
      <p:pic>
        <p:nvPicPr>
          <p:cNvPr id="459" name="Google Shape;459;g24f15a5e723_1_357"/>
          <p:cNvPicPr preferRelativeResize="0"/>
          <p:nvPr/>
        </p:nvPicPr>
        <p:blipFill>
          <a:blip r:embed="rId6">
            <a:alphaModFix/>
          </a:blip>
          <a:stretch>
            <a:fillRect/>
          </a:stretch>
        </p:blipFill>
        <p:spPr>
          <a:xfrm>
            <a:off x="527000" y="1429075"/>
            <a:ext cx="2150350" cy="3365298"/>
          </a:xfrm>
          <a:prstGeom prst="rect">
            <a:avLst/>
          </a:prstGeom>
          <a:noFill/>
          <a:ln>
            <a:noFill/>
          </a:ln>
        </p:spPr>
      </p:pic>
      <p:sp>
        <p:nvSpPr>
          <p:cNvPr id="460" name="Google Shape;460;g24f15a5e723_1_357"/>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Isolating the Straps</a:t>
            </a:r>
            <a:endParaRPr sz="4000">
              <a:latin typeface="Arial"/>
              <a:ea typeface="Arial"/>
              <a:cs typeface="Arial"/>
              <a:sym typeface="Arial"/>
            </a:endParaRPr>
          </a:p>
        </p:txBody>
      </p:sp>
      <p:cxnSp>
        <p:nvCxnSpPr>
          <p:cNvPr id="461" name="Google Shape;461;g24f15a5e723_1_357"/>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462" name="Google Shape;462;g24f15a5e723_1_357"/>
          <p:cNvPicPr preferRelativeResize="0"/>
          <p:nvPr/>
        </p:nvPicPr>
        <p:blipFill rotWithShape="1">
          <a:blip r:embed="rId7">
            <a:alphaModFix/>
          </a:blip>
          <a:srcRect b="0" l="31260" r="31170" t="0"/>
          <a:stretch/>
        </p:blipFill>
        <p:spPr>
          <a:xfrm>
            <a:off x="5809076" y="6176963"/>
            <a:ext cx="573847" cy="598273"/>
          </a:xfrm>
          <a:prstGeom prst="rect">
            <a:avLst/>
          </a:prstGeom>
          <a:noFill/>
          <a:ln>
            <a:noFill/>
          </a:ln>
        </p:spPr>
      </p:pic>
      <p:pic>
        <p:nvPicPr>
          <p:cNvPr id="463" name="Google Shape;463;g24f15a5e723_1_357"/>
          <p:cNvPicPr preferRelativeResize="0"/>
          <p:nvPr/>
        </p:nvPicPr>
        <p:blipFill rotWithShape="1">
          <a:blip r:embed="rId8">
            <a:alphaModFix/>
          </a:blip>
          <a:srcRect b="0" l="0" r="0" t="0"/>
          <a:stretch/>
        </p:blipFill>
        <p:spPr>
          <a:xfrm>
            <a:off x="274320" y="6119372"/>
            <a:ext cx="2229982" cy="656248"/>
          </a:xfrm>
          <a:prstGeom prst="rect">
            <a:avLst/>
          </a:prstGeom>
          <a:noFill/>
          <a:ln>
            <a:noFill/>
          </a:ln>
        </p:spPr>
      </p:pic>
      <p:sp>
        <p:nvSpPr>
          <p:cNvPr id="464" name="Google Shape;464;g24f15a5e723_1_357"/>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cxnSp>
        <p:nvCxnSpPr>
          <p:cNvPr id="465" name="Google Shape;465;g24f15a5e723_1_357"/>
          <p:cNvCxnSpPr/>
          <p:nvPr/>
        </p:nvCxnSpPr>
        <p:spPr>
          <a:xfrm rot="10800000">
            <a:off x="7155788" y="3737063"/>
            <a:ext cx="2400" cy="64500"/>
          </a:xfrm>
          <a:prstGeom prst="straightConnector1">
            <a:avLst/>
          </a:prstGeom>
          <a:noFill/>
          <a:ln cap="flat" cmpd="sng" w="28575">
            <a:solidFill>
              <a:srgbClr val="FFFFFF"/>
            </a:solidFill>
            <a:prstDash val="solid"/>
            <a:round/>
            <a:headEnd len="med" w="med" type="none"/>
            <a:tailEnd len="med" w="med" type="none"/>
          </a:ln>
        </p:spPr>
      </p:cxnSp>
      <p:cxnSp>
        <p:nvCxnSpPr>
          <p:cNvPr id="466" name="Google Shape;466;g24f15a5e723_1_357"/>
          <p:cNvCxnSpPr/>
          <p:nvPr/>
        </p:nvCxnSpPr>
        <p:spPr>
          <a:xfrm rot="10800000">
            <a:off x="8227613" y="3737263"/>
            <a:ext cx="47400" cy="38100"/>
          </a:xfrm>
          <a:prstGeom prst="straightConnector1">
            <a:avLst/>
          </a:prstGeom>
          <a:noFill/>
          <a:ln cap="flat" cmpd="sng" w="28575">
            <a:solidFill>
              <a:srgbClr val="FFFFFF"/>
            </a:solidFill>
            <a:prstDash val="solid"/>
            <a:round/>
            <a:headEnd len="med" w="med" type="none"/>
            <a:tailEnd len="med" w="med" type="none"/>
          </a:ln>
        </p:spPr>
      </p:cxnSp>
      <p:cxnSp>
        <p:nvCxnSpPr>
          <p:cNvPr id="467" name="Google Shape;467;g24f15a5e723_1_357"/>
          <p:cNvCxnSpPr/>
          <p:nvPr/>
        </p:nvCxnSpPr>
        <p:spPr>
          <a:xfrm rot="10800000">
            <a:off x="8440100" y="2968063"/>
            <a:ext cx="19200" cy="83400"/>
          </a:xfrm>
          <a:prstGeom prst="straightConnector1">
            <a:avLst/>
          </a:prstGeom>
          <a:noFill/>
          <a:ln cap="flat" cmpd="sng" w="28575">
            <a:solidFill>
              <a:srgbClr val="FFFFFF"/>
            </a:solidFill>
            <a:prstDash val="solid"/>
            <a:round/>
            <a:headEnd len="med" w="med" type="none"/>
            <a:tailEnd len="med" w="med" type="none"/>
          </a:ln>
        </p:spPr>
      </p:cxnSp>
      <p:sp>
        <p:nvSpPr>
          <p:cNvPr id="468" name="Google Shape;468;g24f15a5e723_1_357"/>
          <p:cNvSpPr/>
          <p:nvPr/>
        </p:nvSpPr>
        <p:spPr>
          <a:xfrm>
            <a:off x="7114255" y="2660877"/>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24f15a5e723_1_357"/>
          <p:cNvSpPr/>
          <p:nvPr/>
        </p:nvSpPr>
        <p:spPr>
          <a:xfrm>
            <a:off x="8365539" y="2660877"/>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24f15a5e723_1_357"/>
          <p:cNvSpPr/>
          <p:nvPr/>
        </p:nvSpPr>
        <p:spPr>
          <a:xfrm>
            <a:off x="7114255" y="3508602"/>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4f15a5e723_1_357"/>
          <p:cNvSpPr/>
          <p:nvPr/>
        </p:nvSpPr>
        <p:spPr>
          <a:xfrm>
            <a:off x="8365539" y="3508602"/>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 name="Google Shape;472;g24f15a5e723_1_357"/>
          <p:cNvCxnSpPr/>
          <p:nvPr/>
        </p:nvCxnSpPr>
        <p:spPr>
          <a:xfrm>
            <a:off x="2856825" y="3111688"/>
            <a:ext cx="496200" cy="0"/>
          </a:xfrm>
          <a:prstGeom prst="straightConnector1">
            <a:avLst/>
          </a:prstGeom>
          <a:noFill/>
          <a:ln cap="flat" cmpd="sng" w="38100">
            <a:solidFill>
              <a:schemeClr val="dk1"/>
            </a:solidFill>
            <a:prstDash val="solid"/>
            <a:round/>
            <a:headEnd len="med" w="med" type="none"/>
            <a:tailEnd len="med" w="med" type="triangle"/>
          </a:ln>
        </p:spPr>
      </p:cxnSp>
      <p:cxnSp>
        <p:nvCxnSpPr>
          <p:cNvPr id="473" name="Google Shape;473;g24f15a5e723_1_357"/>
          <p:cNvCxnSpPr/>
          <p:nvPr/>
        </p:nvCxnSpPr>
        <p:spPr>
          <a:xfrm>
            <a:off x="5862375" y="3111688"/>
            <a:ext cx="496200" cy="0"/>
          </a:xfrm>
          <a:prstGeom prst="straightConnector1">
            <a:avLst/>
          </a:prstGeom>
          <a:noFill/>
          <a:ln cap="flat" cmpd="sng" w="38100">
            <a:solidFill>
              <a:schemeClr val="dk1"/>
            </a:solidFill>
            <a:prstDash val="solid"/>
            <a:round/>
            <a:headEnd len="med" w="med" type="none"/>
            <a:tailEnd len="med" w="med" type="triangle"/>
          </a:ln>
        </p:spPr>
      </p:cxnSp>
      <p:cxnSp>
        <p:nvCxnSpPr>
          <p:cNvPr id="474" name="Google Shape;474;g24f15a5e723_1_357"/>
          <p:cNvCxnSpPr/>
          <p:nvPr/>
        </p:nvCxnSpPr>
        <p:spPr>
          <a:xfrm>
            <a:off x="8853400" y="3111700"/>
            <a:ext cx="496200" cy="0"/>
          </a:xfrm>
          <a:prstGeom prst="straightConnector1">
            <a:avLst/>
          </a:prstGeom>
          <a:noFill/>
          <a:ln cap="flat" cmpd="sng" w="38100">
            <a:solidFill>
              <a:schemeClr val="dk1"/>
            </a:solidFill>
            <a:prstDash val="solid"/>
            <a:round/>
            <a:headEnd len="med" w="med" type="none"/>
            <a:tailEnd len="med" w="med" type="triangle"/>
          </a:ln>
        </p:spPr>
      </p:cxnSp>
      <p:sp>
        <p:nvSpPr>
          <p:cNvPr id="475" name="Google Shape;475;g24f15a5e723_1_357"/>
          <p:cNvSpPr txBox="1"/>
          <p:nvPr/>
        </p:nvSpPr>
        <p:spPr>
          <a:xfrm>
            <a:off x="487225" y="4824688"/>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Raw camera image</a:t>
            </a:r>
            <a:endParaRPr sz="1800">
              <a:latin typeface="Calibri"/>
              <a:ea typeface="Calibri"/>
              <a:cs typeface="Calibri"/>
              <a:sym typeface="Calibri"/>
            </a:endParaRPr>
          </a:p>
        </p:txBody>
      </p:sp>
      <p:sp>
        <p:nvSpPr>
          <p:cNvPr id="476" name="Google Shape;476;g24f15a5e723_1_357"/>
          <p:cNvSpPr txBox="1"/>
          <p:nvPr/>
        </p:nvSpPr>
        <p:spPr>
          <a:xfrm>
            <a:off x="6508187" y="4797813"/>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HSV thresholding</a:t>
            </a:r>
            <a:endParaRPr sz="1800">
              <a:latin typeface="Calibri"/>
              <a:ea typeface="Calibri"/>
              <a:cs typeface="Calibri"/>
              <a:sym typeface="Calibri"/>
            </a:endParaRPr>
          </a:p>
        </p:txBody>
      </p:sp>
      <p:sp>
        <p:nvSpPr>
          <p:cNvPr id="477" name="Google Shape;477;g24f15a5e723_1_357"/>
          <p:cNvSpPr txBox="1"/>
          <p:nvPr/>
        </p:nvSpPr>
        <p:spPr>
          <a:xfrm>
            <a:off x="9483875" y="4824688"/>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Cleaned up mask</a:t>
            </a:r>
            <a:endParaRPr sz="1800">
              <a:latin typeface="Calibri"/>
              <a:ea typeface="Calibri"/>
              <a:cs typeface="Calibri"/>
              <a:sym typeface="Calibri"/>
            </a:endParaRPr>
          </a:p>
        </p:txBody>
      </p:sp>
      <p:sp>
        <p:nvSpPr>
          <p:cNvPr id="478" name="Google Shape;478;g24f15a5e723_1_357"/>
          <p:cNvSpPr txBox="1"/>
          <p:nvPr/>
        </p:nvSpPr>
        <p:spPr>
          <a:xfrm>
            <a:off x="3501800" y="4824688"/>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Hue channel</a:t>
            </a:r>
            <a:endParaRPr sz="1800">
              <a:latin typeface="Calibri"/>
              <a:ea typeface="Calibri"/>
              <a:cs typeface="Calibri"/>
              <a:sym typeface="Calibri"/>
            </a:endParaRPr>
          </a:p>
        </p:txBody>
      </p:sp>
      <p:sp>
        <p:nvSpPr>
          <p:cNvPr id="479" name="Google Shape;479;g24f15a5e723_1_35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g24e79fec4f6_0_53"/>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485" name="Google Shape;485;g24e79fec4f6_0_53"/>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486" name="Google Shape;486;g24e79fec4f6_0_53"/>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487" name="Google Shape;487;g24e79fec4f6_0_53"/>
          <p:cNvPicPr preferRelativeResize="0"/>
          <p:nvPr/>
        </p:nvPicPr>
        <p:blipFill>
          <a:blip r:embed="rId5">
            <a:alphaModFix/>
          </a:blip>
          <a:stretch>
            <a:fillRect/>
          </a:stretch>
        </p:blipFill>
        <p:spPr>
          <a:xfrm>
            <a:off x="4471347" y="517503"/>
            <a:ext cx="3103050" cy="4856250"/>
          </a:xfrm>
          <a:prstGeom prst="rect">
            <a:avLst/>
          </a:prstGeom>
          <a:noFill/>
          <a:ln>
            <a:noFill/>
          </a:ln>
        </p:spPr>
      </p:pic>
      <p:sp>
        <p:nvSpPr>
          <p:cNvPr id="488" name="Google Shape;488;g24e79fec4f6_0_53"/>
          <p:cNvSpPr txBox="1"/>
          <p:nvPr>
            <p:ph type="ctrTitle"/>
          </p:nvPr>
        </p:nvSpPr>
        <p:spPr>
          <a:xfrm>
            <a:off x="8133950" y="2997300"/>
            <a:ext cx="3796500" cy="863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50000"/>
              <a:buFont typeface="Arial"/>
              <a:buNone/>
            </a:pPr>
            <a:r>
              <a:rPr lang="en-US" sz="4000">
                <a:latin typeface="Arial"/>
                <a:ea typeface="Arial"/>
                <a:cs typeface="Arial"/>
                <a:sym typeface="Arial"/>
              </a:rPr>
              <a:t>Which points correspond to an oyster basket?</a:t>
            </a:r>
            <a:endParaRPr sz="4000">
              <a:latin typeface="Arial"/>
              <a:ea typeface="Arial"/>
              <a:cs typeface="Arial"/>
              <a:sym typeface="Arial"/>
            </a:endParaRPr>
          </a:p>
        </p:txBody>
      </p:sp>
      <p:pic>
        <p:nvPicPr>
          <p:cNvPr id="489" name="Google Shape;489;g24e79fec4f6_0_53"/>
          <p:cNvPicPr preferRelativeResize="0"/>
          <p:nvPr/>
        </p:nvPicPr>
        <p:blipFill>
          <a:blip r:embed="rId6">
            <a:alphaModFix/>
          </a:blip>
          <a:stretch>
            <a:fillRect/>
          </a:stretch>
        </p:blipFill>
        <p:spPr>
          <a:xfrm>
            <a:off x="274329" y="517490"/>
            <a:ext cx="3103050" cy="4856274"/>
          </a:xfrm>
          <a:prstGeom prst="rect">
            <a:avLst/>
          </a:prstGeom>
          <a:noFill/>
          <a:ln>
            <a:noFill/>
          </a:ln>
        </p:spPr>
      </p:pic>
      <p:cxnSp>
        <p:nvCxnSpPr>
          <p:cNvPr id="490" name="Google Shape;490;g24e79fec4f6_0_53"/>
          <p:cNvCxnSpPr/>
          <p:nvPr/>
        </p:nvCxnSpPr>
        <p:spPr>
          <a:xfrm>
            <a:off x="3676263" y="2945638"/>
            <a:ext cx="496200" cy="0"/>
          </a:xfrm>
          <a:prstGeom prst="straightConnector1">
            <a:avLst/>
          </a:prstGeom>
          <a:noFill/>
          <a:ln cap="flat" cmpd="sng" w="38100">
            <a:solidFill>
              <a:schemeClr val="dk1"/>
            </a:solidFill>
            <a:prstDash val="solid"/>
            <a:round/>
            <a:headEnd len="med" w="med" type="none"/>
            <a:tailEnd len="med" w="med" type="triangle"/>
          </a:ln>
        </p:spPr>
      </p:cxnSp>
      <p:sp>
        <p:nvSpPr>
          <p:cNvPr id="491" name="Google Shape;491;g24e79fec4f6_0_53"/>
          <p:cNvSpPr txBox="1"/>
          <p:nvPr/>
        </p:nvSpPr>
        <p:spPr>
          <a:xfrm>
            <a:off x="710900" y="5439513"/>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Raw camera image</a:t>
            </a:r>
            <a:endParaRPr sz="1800">
              <a:latin typeface="Calibri"/>
              <a:ea typeface="Calibri"/>
              <a:cs typeface="Calibri"/>
              <a:sym typeface="Calibri"/>
            </a:endParaRPr>
          </a:p>
        </p:txBody>
      </p:sp>
      <p:sp>
        <p:nvSpPr>
          <p:cNvPr id="492" name="Google Shape;492;g24e79fec4f6_0_53"/>
          <p:cNvSpPr txBox="1"/>
          <p:nvPr/>
        </p:nvSpPr>
        <p:spPr>
          <a:xfrm>
            <a:off x="4981050" y="5439513"/>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Hue thresholding</a:t>
            </a:r>
            <a:endParaRPr sz="18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4e79fec4f6_0_112"/>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Finding Point Correspondences</a:t>
            </a:r>
            <a:endParaRPr sz="4000">
              <a:latin typeface="Arial"/>
              <a:ea typeface="Arial"/>
              <a:cs typeface="Arial"/>
              <a:sym typeface="Arial"/>
            </a:endParaRPr>
          </a:p>
        </p:txBody>
      </p:sp>
      <p:cxnSp>
        <p:nvCxnSpPr>
          <p:cNvPr id="498" name="Google Shape;498;g24e79fec4f6_0_112"/>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499" name="Google Shape;499;g24e79fec4f6_0_112"/>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500" name="Google Shape;500;g24e79fec4f6_0_112"/>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501" name="Google Shape;501;g24e79fec4f6_0_112"/>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502" name="Google Shape;502;g24e79fec4f6_0_112"/>
          <p:cNvPicPr preferRelativeResize="0"/>
          <p:nvPr/>
        </p:nvPicPr>
        <p:blipFill>
          <a:blip r:embed="rId5">
            <a:alphaModFix/>
          </a:blip>
          <a:stretch>
            <a:fillRect/>
          </a:stretch>
        </p:blipFill>
        <p:spPr>
          <a:xfrm>
            <a:off x="7966547" y="1149565"/>
            <a:ext cx="3103050" cy="4856250"/>
          </a:xfrm>
          <a:prstGeom prst="rect">
            <a:avLst/>
          </a:prstGeom>
          <a:noFill/>
          <a:ln>
            <a:noFill/>
          </a:ln>
        </p:spPr>
      </p:pic>
      <p:grpSp>
        <p:nvGrpSpPr>
          <p:cNvPr id="503" name="Google Shape;503;g24e79fec4f6_0_112"/>
          <p:cNvGrpSpPr/>
          <p:nvPr/>
        </p:nvGrpSpPr>
        <p:grpSpPr>
          <a:xfrm>
            <a:off x="5187700" y="2878113"/>
            <a:ext cx="1816593" cy="1246754"/>
            <a:chOff x="1010725" y="3011700"/>
            <a:chExt cx="1816593" cy="1246754"/>
          </a:xfrm>
        </p:grpSpPr>
        <p:sp>
          <p:nvSpPr>
            <p:cNvPr id="504" name="Google Shape;504;g24e79fec4f6_0_112"/>
            <p:cNvSpPr/>
            <p:nvPr/>
          </p:nvSpPr>
          <p:spPr>
            <a:xfrm>
              <a:off x="1010725" y="3011700"/>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24e79fec4f6_0_112"/>
            <p:cNvSpPr/>
            <p:nvPr/>
          </p:nvSpPr>
          <p:spPr>
            <a:xfrm>
              <a:off x="2668018" y="3011700"/>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4e79fec4f6_0_112"/>
            <p:cNvSpPr/>
            <p:nvPr/>
          </p:nvSpPr>
          <p:spPr>
            <a:xfrm>
              <a:off x="1010725" y="4103654"/>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4e79fec4f6_0_112"/>
            <p:cNvSpPr/>
            <p:nvPr/>
          </p:nvSpPr>
          <p:spPr>
            <a:xfrm>
              <a:off x="2668018" y="4103654"/>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g24e79fec4f6_0_112"/>
          <p:cNvSpPr txBox="1"/>
          <p:nvPr>
            <p:ph type="ctrTitle"/>
          </p:nvPr>
        </p:nvSpPr>
        <p:spPr>
          <a:xfrm>
            <a:off x="4771800" y="1549788"/>
            <a:ext cx="2648400" cy="98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rPr lang="en-US" sz="2200">
                <a:latin typeface="Arial"/>
                <a:ea typeface="Arial"/>
                <a:cs typeface="Arial"/>
                <a:sym typeface="Arial"/>
              </a:rPr>
              <a:t>Known Strap Pattern</a:t>
            </a:r>
            <a:endParaRPr sz="2200">
              <a:latin typeface="Arial"/>
              <a:ea typeface="Arial"/>
              <a:cs typeface="Arial"/>
              <a:sym typeface="Arial"/>
            </a:endParaRPr>
          </a:p>
        </p:txBody>
      </p:sp>
      <p:pic>
        <p:nvPicPr>
          <p:cNvPr id="509" name="Google Shape;509;g24e79fec4f6_0_112"/>
          <p:cNvPicPr preferRelativeResize="0"/>
          <p:nvPr/>
        </p:nvPicPr>
        <p:blipFill>
          <a:blip r:embed="rId6">
            <a:alphaModFix/>
          </a:blip>
          <a:stretch>
            <a:fillRect/>
          </a:stretch>
        </p:blipFill>
        <p:spPr>
          <a:xfrm>
            <a:off x="1122404" y="1149550"/>
            <a:ext cx="3103050" cy="48562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g24f15a5e723_1_441"/>
          <p:cNvPicPr preferRelativeResize="0"/>
          <p:nvPr/>
        </p:nvPicPr>
        <p:blipFill>
          <a:blip r:embed="rId3">
            <a:alphaModFix/>
          </a:blip>
          <a:stretch>
            <a:fillRect/>
          </a:stretch>
        </p:blipFill>
        <p:spPr>
          <a:xfrm>
            <a:off x="662697" y="1263115"/>
            <a:ext cx="3103050" cy="4856250"/>
          </a:xfrm>
          <a:prstGeom prst="rect">
            <a:avLst/>
          </a:prstGeom>
          <a:noFill/>
          <a:ln>
            <a:noFill/>
          </a:ln>
        </p:spPr>
      </p:pic>
      <p:sp>
        <p:nvSpPr>
          <p:cNvPr id="515" name="Google Shape;515;g24f15a5e723_1_441"/>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Finding Point Correspondences</a:t>
            </a:r>
            <a:endParaRPr sz="4000">
              <a:latin typeface="Arial"/>
              <a:ea typeface="Arial"/>
              <a:cs typeface="Arial"/>
              <a:sym typeface="Arial"/>
            </a:endParaRPr>
          </a:p>
        </p:txBody>
      </p:sp>
      <p:cxnSp>
        <p:nvCxnSpPr>
          <p:cNvPr id="516" name="Google Shape;516;g24f15a5e723_1_441"/>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517" name="Google Shape;517;g24f15a5e723_1_441"/>
          <p:cNvPicPr preferRelativeResize="0"/>
          <p:nvPr/>
        </p:nvPicPr>
        <p:blipFill rotWithShape="1">
          <a:blip r:embed="rId4">
            <a:alphaModFix/>
          </a:blip>
          <a:srcRect b="0" l="31260" r="31170" t="0"/>
          <a:stretch/>
        </p:blipFill>
        <p:spPr>
          <a:xfrm>
            <a:off x="5809076" y="6176963"/>
            <a:ext cx="573847" cy="598273"/>
          </a:xfrm>
          <a:prstGeom prst="rect">
            <a:avLst/>
          </a:prstGeom>
          <a:noFill/>
          <a:ln>
            <a:noFill/>
          </a:ln>
        </p:spPr>
      </p:pic>
      <p:pic>
        <p:nvPicPr>
          <p:cNvPr id="518" name="Google Shape;518;g24f15a5e723_1_441"/>
          <p:cNvPicPr preferRelativeResize="0"/>
          <p:nvPr/>
        </p:nvPicPr>
        <p:blipFill rotWithShape="1">
          <a:blip r:embed="rId5">
            <a:alphaModFix/>
          </a:blip>
          <a:srcRect b="0" l="0" r="0" t="0"/>
          <a:stretch/>
        </p:blipFill>
        <p:spPr>
          <a:xfrm>
            <a:off x="274320" y="6119372"/>
            <a:ext cx="2229982" cy="656248"/>
          </a:xfrm>
          <a:prstGeom prst="rect">
            <a:avLst/>
          </a:prstGeom>
          <a:noFill/>
          <a:ln>
            <a:noFill/>
          </a:ln>
        </p:spPr>
      </p:pic>
      <p:sp>
        <p:nvSpPr>
          <p:cNvPr id="519" name="Google Shape;519;g24f15a5e723_1_441"/>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sp>
        <p:nvSpPr>
          <p:cNvPr id="520" name="Google Shape;520;g24f15a5e723_1_441"/>
          <p:cNvSpPr txBox="1"/>
          <p:nvPr>
            <p:ph type="ctrTitle"/>
          </p:nvPr>
        </p:nvSpPr>
        <p:spPr>
          <a:xfrm>
            <a:off x="5646125" y="1889400"/>
            <a:ext cx="6100200" cy="987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2200">
                <a:latin typeface="Arial"/>
                <a:ea typeface="Arial"/>
                <a:cs typeface="Arial"/>
                <a:sym typeface="Arial"/>
              </a:rPr>
              <a:t>1.) </a:t>
            </a:r>
            <a:r>
              <a:rPr lang="en-US" sz="2200">
                <a:latin typeface="Arial"/>
                <a:ea typeface="Arial"/>
                <a:cs typeface="Arial"/>
                <a:sym typeface="Arial"/>
              </a:rPr>
              <a:t>Generate Correspondence Proposals</a:t>
            </a:r>
            <a:endParaRPr sz="2200">
              <a:latin typeface="Arial"/>
              <a:ea typeface="Arial"/>
              <a:cs typeface="Arial"/>
              <a:sym typeface="Arial"/>
            </a:endParaRPr>
          </a:p>
        </p:txBody>
      </p:sp>
      <p:sp>
        <p:nvSpPr>
          <p:cNvPr id="521" name="Google Shape;521;g24f15a5e723_1_441"/>
          <p:cNvSpPr txBox="1"/>
          <p:nvPr>
            <p:ph type="ctrTitle"/>
          </p:nvPr>
        </p:nvSpPr>
        <p:spPr>
          <a:xfrm>
            <a:off x="5646125" y="3285650"/>
            <a:ext cx="3739200" cy="987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2200">
                <a:latin typeface="Arial"/>
                <a:ea typeface="Arial"/>
                <a:cs typeface="Arial"/>
                <a:sym typeface="Arial"/>
              </a:rPr>
              <a:t>2.) Evaluate Each Proposal</a:t>
            </a:r>
            <a:endParaRPr sz="2200">
              <a:latin typeface="Arial"/>
              <a:ea typeface="Arial"/>
              <a:cs typeface="Arial"/>
              <a:sym typeface="Arial"/>
            </a:endParaRPr>
          </a:p>
        </p:txBody>
      </p:sp>
      <p:sp>
        <p:nvSpPr>
          <p:cNvPr id="522" name="Google Shape;522;g24f15a5e723_1_441"/>
          <p:cNvSpPr txBox="1"/>
          <p:nvPr>
            <p:ph type="ctrTitle"/>
          </p:nvPr>
        </p:nvSpPr>
        <p:spPr>
          <a:xfrm>
            <a:off x="5640155" y="4681900"/>
            <a:ext cx="3798600" cy="987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2200">
                <a:latin typeface="Arial"/>
                <a:ea typeface="Arial"/>
                <a:cs typeface="Arial"/>
                <a:sym typeface="Arial"/>
              </a:rPr>
              <a:t>3.) Pick the Best One</a:t>
            </a:r>
            <a:endParaRPr sz="22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g24e79fec4f6_0_135"/>
          <p:cNvPicPr preferRelativeResize="0"/>
          <p:nvPr/>
        </p:nvPicPr>
        <p:blipFill>
          <a:blip r:embed="rId3">
            <a:alphaModFix/>
          </a:blip>
          <a:stretch>
            <a:fillRect/>
          </a:stretch>
        </p:blipFill>
        <p:spPr>
          <a:xfrm>
            <a:off x="6433000" y="4354200"/>
            <a:ext cx="3846375" cy="979075"/>
          </a:xfrm>
          <a:prstGeom prst="rect">
            <a:avLst/>
          </a:prstGeom>
          <a:noFill/>
          <a:ln>
            <a:noFill/>
          </a:ln>
        </p:spPr>
      </p:pic>
      <p:sp>
        <p:nvSpPr>
          <p:cNvPr id="528" name="Google Shape;528;g24e79fec4f6_0_135"/>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Evaluating Correspondence Proposals</a:t>
            </a:r>
            <a:endParaRPr sz="4000">
              <a:latin typeface="Arial"/>
              <a:ea typeface="Arial"/>
              <a:cs typeface="Arial"/>
              <a:sym typeface="Arial"/>
            </a:endParaRPr>
          </a:p>
        </p:txBody>
      </p:sp>
      <p:cxnSp>
        <p:nvCxnSpPr>
          <p:cNvPr id="529" name="Google Shape;529;g24e79fec4f6_0_135"/>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530" name="Google Shape;530;g24e79fec4f6_0_135"/>
          <p:cNvPicPr preferRelativeResize="0"/>
          <p:nvPr/>
        </p:nvPicPr>
        <p:blipFill rotWithShape="1">
          <a:blip r:embed="rId4">
            <a:alphaModFix/>
          </a:blip>
          <a:srcRect b="0" l="31260" r="31170" t="0"/>
          <a:stretch/>
        </p:blipFill>
        <p:spPr>
          <a:xfrm>
            <a:off x="5809076" y="6176963"/>
            <a:ext cx="573847" cy="598273"/>
          </a:xfrm>
          <a:prstGeom prst="rect">
            <a:avLst/>
          </a:prstGeom>
          <a:noFill/>
          <a:ln>
            <a:noFill/>
          </a:ln>
        </p:spPr>
      </p:pic>
      <p:pic>
        <p:nvPicPr>
          <p:cNvPr id="531" name="Google Shape;531;g24e79fec4f6_0_135"/>
          <p:cNvPicPr preferRelativeResize="0"/>
          <p:nvPr/>
        </p:nvPicPr>
        <p:blipFill rotWithShape="1">
          <a:blip r:embed="rId5">
            <a:alphaModFix/>
          </a:blip>
          <a:srcRect b="0" l="0" r="0" t="0"/>
          <a:stretch/>
        </p:blipFill>
        <p:spPr>
          <a:xfrm>
            <a:off x="274320" y="6119372"/>
            <a:ext cx="2229982" cy="656248"/>
          </a:xfrm>
          <a:prstGeom prst="rect">
            <a:avLst/>
          </a:prstGeom>
          <a:noFill/>
          <a:ln>
            <a:noFill/>
          </a:ln>
        </p:spPr>
      </p:pic>
      <p:sp>
        <p:nvSpPr>
          <p:cNvPr id="532" name="Google Shape;532;g24e79fec4f6_0_135"/>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533" name="Google Shape;533;g24e79fec4f6_0_135"/>
          <p:cNvPicPr preferRelativeResize="0"/>
          <p:nvPr/>
        </p:nvPicPr>
        <p:blipFill>
          <a:blip r:embed="rId6">
            <a:alphaModFix/>
          </a:blip>
          <a:stretch>
            <a:fillRect/>
          </a:stretch>
        </p:blipFill>
        <p:spPr>
          <a:xfrm>
            <a:off x="879947" y="1149565"/>
            <a:ext cx="3103050" cy="4856250"/>
          </a:xfrm>
          <a:prstGeom prst="rect">
            <a:avLst/>
          </a:prstGeom>
          <a:noFill/>
          <a:ln>
            <a:noFill/>
          </a:ln>
        </p:spPr>
      </p:pic>
      <p:grpSp>
        <p:nvGrpSpPr>
          <p:cNvPr id="534" name="Google Shape;534;g24e79fec4f6_0_135"/>
          <p:cNvGrpSpPr/>
          <p:nvPr/>
        </p:nvGrpSpPr>
        <p:grpSpPr>
          <a:xfrm>
            <a:off x="1724428" y="3856270"/>
            <a:ext cx="1816593" cy="1246754"/>
            <a:chOff x="1010725" y="3011700"/>
            <a:chExt cx="1816593" cy="1246754"/>
          </a:xfrm>
        </p:grpSpPr>
        <p:sp>
          <p:nvSpPr>
            <p:cNvPr id="535" name="Google Shape;535;g24e79fec4f6_0_135"/>
            <p:cNvSpPr/>
            <p:nvPr/>
          </p:nvSpPr>
          <p:spPr>
            <a:xfrm>
              <a:off x="1010725" y="3011700"/>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24e79fec4f6_0_135"/>
            <p:cNvSpPr/>
            <p:nvPr/>
          </p:nvSpPr>
          <p:spPr>
            <a:xfrm>
              <a:off x="2668018" y="3011700"/>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4e79fec4f6_0_135"/>
            <p:cNvSpPr/>
            <p:nvPr/>
          </p:nvSpPr>
          <p:spPr>
            <a:xfrm>
              <a:off x="1010725" y="4103654"/>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24e79fec4f6_0_135"/>
            <p:cNvSpPr/>
            <p:nvPr/>
          </p:nvSpPr>
          <p:spPr>
            <a:xfrm>
              <a:off x="2668018" y="4103654"/>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9" name="Google Shape;539;g24e79fec4f6_0_135"/>
          <p:cNvCxnSpPr/>
          <p:nvPr/>
        </p:nvCxnSpPr>
        <p:spPr>
          <a:xfrm rot="10800000">
            <a:off x="1436975" y="4469375"/>
            <a:ext cx="360300" cy="567900"/>
          </a:xfrm>
          <a:prstGeom prst="straightConnector1">
            <a:avLst/>
          </a:prstGeom>
          <a:noFill/>
          <a:ln cap="flat" cmpd="sng" w="28575">
            <a:solidFill>
              <a:schemeClr val="lt1"/>
            </a:solidFill>
            <a:prstDash val="dash"/>
            <a:round/>
            <a:headEnd len="med" w="med" type="none"/>
            <a:tailEnd len="med" w="med" type="none"/>
          </a:ln>
        </p:spPr>
      </p:cxnSp>
      <p:cxnSp>
        <p:nvCxnSpPr>
          <p:cNvPr id="540" name="Google Shape;540;g24e79fec4f6_0_135"/>
          <p:cNvCxnSpPr/>
          <p:nvPr/>
        </p:nvCxnSpPr>
        <p:spPr>
          <a:xfrm flipH="1">
            <a:off x="3461075" y="4954825"/>
            <a:ext cx="482400" cy="67200"/>
          </a:xfrm>
          <a:prstGeom prst="straightConnector1">
            <a:avLst/>
          </a:prstGeom>
          <a:noFill/>
          <a:ln cap="flat" cmpd="sng" w="28575">
            <a:solidFill>
              <a:schemeClr val="lt1"/>
            </a:solidFill>
            <a:prstDash val="dash"/>
            <a:round/>
            <a:headEnd len="med" w="med" type="none"/>
            <a:tailEnd len="med" w="med" type="none"/>
          </a:ln>
        </p:spPr>
      </p:cxnSp>
      <p:cxnSp>
        <p:nvCxnSpPr>
          <p:cNvPr id="541" name="Google Shape;541;g24e79fec4f6_0_135"/>
          <p:cNvCxnSpPr/>
          <p:nvPr/>
        </p:nvCxnSpPr>
        <p:spPr>
          <a:xfrm rot="10800000">
            <a:off x="3461000" y="3932175"/>
            <a:ext cx="149700" cy="3000"/>
          </a:xfrm>
          <a:prstGeom prst="straightConnector1">
            <a:avLst/>
          </a:prstGeom>
          <a:noFill/>
          <a:ln cap="flat" cmpd="sng" w="28575">
            <a:solidFill>
              <a:schemeClr val="lt1"/>
            </a:solidFill>
            <a:prstDash val="solid"/>
            <a:round/>
            <a:headEnd len="med" w="med" type="none"/>
            <a:tailEnd len="med" w="med" type="none"/>
          </a:ln>
        </p:spPr>
      </p:cxnSp>
      <p:sp>
        <p:nvSpPr>
          <p:cNvPr id="542" name="Google Shape;542;g24e79fec4f6_0_135"/>
          <p:cNvSpPr txBox="1"/>
          <p:nvPr/>
        </p:nvSpPr>
        <p:spPr>
          <a:xfrm>
            <a:off x="5327299" y="3998700"/>
            <a:ext cx="3025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Calibri"/>
                <a:ea typeface="Calibri"/>
                <a:cs typeface="Calibri"/>
                <a:sym typeface="Calibri"/>
              </a:rPr>
              <a:t>Mean Squared Error</a:t>
            </a:r>
            <a:endParaRPr sz="2100">
              <a:latin typeface="Calibri"/>
              <a:ea typeface="Calibri"/>
              <a:cs typeface="Calibri"/>
              <a:sym typeface="Calibri"/>
            </a:endParaRPr>
          </a:p>
        </p:txBody>
      </p:sp>
      <p:sp>
        <p:nvSpPr>
          <p:cNvPr id="543" name="Google Shape;543;g24e79fec4f6_0_135"/>
          <p:cNvSpPr txBox="1"/>
          <p:nvPr/>
        </p:nvSpPr>
        <p:spPr>
          <a:xfrm>
            <a:off x="5327300" y="1546125"/>
            <a:ext cx="4952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Calibri"/>
                <a:ea typeface="Calibri"/>
                <a:cs typeface="Calibri"/>
                <a:sym typeface="Calibri"/>
              </a:rPr>
              <a:t>Evaluate based on the average distance between the target shape points and the proposal points</a:t>
            </a:r>
            <a:endParaRPr sz="2100">
              <a:latin typeface="Calibri"/>
              <a:ea typeface="Calibri"/>
              <a:cs typeface="Calibri"/>
              <a:sym typeface="Calibri"/>
            </a:endParaRPr>
          </a:p>
        </p:txBody>
      </p:sp>
      <p:sp>
        <p:nvSpPr>
          <p:cNvPr id="544" name="Google Shape;544;g24e79fec4f6_0_135"/>
          <p:cNvSpPr txBox="1"/>
          <p:nvPr/>
        </p:nvSpPr>
        <p:spPr>
          <a:xfrm>
            <a:off x="7548624" y="5333275"/>
            <a:ext cx="3025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latin typeface="Calibri"/>
                <a:ea typeface="Calibri"/>
                <a:cs typeface="Calibri"/>
                <a:sym typeface="Calibri"/>
              </a:rPr>
              <a:t>distance</a:t>
            </a:r>
            <a:endParaRPr sz="1600">
              <a:latin typeface="Calibri"/>
              <a:ea typeface="Calibri"/>
              <a:cs typeface="Calibri"/>
              <a:sym typeface="Calibri"/>
            </a:endParaRPr>
          </a:p>
        </p:txBody>
      </p:sp>
      <p:sp>
        <p:nvSpPr>
          <p:cNvPr id="545" name="Google Shape;545;g24e79fec4f6_0_135"/>
          <p:cNvSpPr/>
          <p:nvPr/>
        </p:nvSpPr>
        <p:spPr>
          <a:xfrm rot="-5400000">
            <a:off x="8986675" y="4361500"/>
            <a:ext cx="149700" cy="1897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24e79fec4f6_0_135"/>
          <p:cNvSpPr/>
          <p:nvPr/>
        </p:nvSpPr>
        <p:spPr>
          <a:xfrm>
            <a:off x="1801175" y="3931875"/>
            <a:ext cx="1665750" cy="1092450"/>
          </a:xfrm>
          <a:custGeom>
            <a:rect b="b" l="l" r="r" t="t"/>
            <a:pathLst>
              <a:path extrusionOk="0" h="43698" w="66630">
                <a:moveTo>
                  <a:pt x="722" y="0"/>
                </a:moveTo>
                <a:lnTo>
                  <a:pt x="66630" y="0"/>
                </a:lnTo>
                <a:lnTo>
                  <a:pt x="66269" y="43698"/>
                </a:lnTo>
                <a:lnTo>
                  <a:pt x="0" y="43698"/>
                </a:lnTo>
                <a:close/>
              </a:path>
            </a:pathLst>
          </a:custGeom>
          <a:noFill/>
          <a:ln cap="flat" cmpd="sng" w="19050">
            <a:solidFill>
              <a:srgbClr val="FF0000"/>
            </a:solidFill>
            <a:prstDash val="solid"/>
            <a:round/>
            <a:headEnd len="med" w="med" type="none"/>
            <a:tailEnd len="med" w="med" type="none"/>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4eabb32904_0_0"/>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Flip Bag </a:t>
            </a:r>
            <a:r>
              <a:rPr lang="en-US" sz="4000">
                <a:latin typeface="Arial"/>
                <a:ea typeface="Arial"/>
                <a:cs typeface="Arial"/>
                <a:sym typeface="Arial"/>
              </a:rPr>
              <a:t>Oyster Farming</a:t>
            </a:r>
            <a:endParaRPr sz="4000">
              <a:latin typeface="Arial"/>
              <a:ea typeface="Arial"/>
              <a:cs typeface="Arial"/>
              <a:sym typeface="Arial"/>
            </a:endParaRPr>
          </a:p>
        </p:txBody>
      </p:sp>
      <p:cxnSp>
        <p:nvCxnSpPr>
          <p:cNvPr id="111" name="Google Shape;111;g24eabb32904_0_0"/>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112" name="Google Shape;112;g24eabb32904_0_0"/>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113" name="Google Shape;113;g24eabb32904_0_0"/>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114" name="Google Shape;114;g24eabb32904_0_0"/>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115" name="Google Shape;115;g24eabb32904_0_0"/>
          <p:cNvPicPr preferRelativeResize="0"/>
          <p:nvPr/>
        </p:nvPicPr>
        <p:blipFill>
          <a:blip r:embed="rId5">
            <a:alphaModFix/>
          </a:blip>
          <a:stretch>
            <a:fillRect/>
          </a:stretch>
        </p:blipFill>
        <p:spPr>
          <a:xfrm>
            <a:off x="-2838025" y="804779"/>
            <a:ext cx="2771200" cy="2078427"/>
          </a:xfrm>
          <a:prstGeom prst="rect">
            <a:avLst/>
          </a:prstGeom>
          <a:noFill/>
          <a:ln>
            <a:noFill/>
          </a:ln>
        </p:spPr>
      </p:pic>
      <p:pic>
        <p:nvPicPr>
          <p:cNvPr id="116" name="Google Shape;116;g24eabb32904_0_0"/>
          <p:cNvPicPr preferRelativeResize="0"/>
          <p:nvPr/>
        </p:nvPicPr>
        <p:blipFill>
          <a:blip r:embed="rId6">
            <a:alphaModFix/>
          </a:blip>
          <a:stretch>
            <a:fillRect/>
          </a:stretch>
        </p:blipFill>
        <p:spPr>
          <a:xfrm>
            <a:off x="945100" y="2086487"/>
            <a:ext cx="4522675" cy="3015101"/>
          </a:xfrm>
          <a:prstGeom prst="rect">
            <a:avLst/>
          </a:prstGeom>
          <a:noFill/>
          <a:ln>
            <a:noFill/>
          </a:ln>
        </p:spPr>
      </p:pic>
      <p:pic>
        <p:nvPicPr>
          <p:cNvPr id="117" name="Google Shape;117;g24eabb32904_0_0"/>
          <p:cNvPicPr preferRelativeResize="0"/>
          <p:nvPr/>
        </p:nvPicPr>
        <p:blipFill>
          <a:blip r:embed="rId7">
            <a:alphaModFix/>
          </a:blip>
          <a:stretch>
            <a:fillRect/>
          </a:stretch>
        </p:blipFill>
        <p:spPr>
          <a:xfrm>
            <a:off x="5970847" y="2070140"/>
            <a:ext cx="5360102" cy="3015086"/>
          </a:xfrm>
          <a:prstGeom prst="rect">
            <a:avLst/>
          </a:prstGeom>
          <a:noFill/>
          <a:ln>
            <a:noFill/>
          </a:ln>
        </p:spPr>
      </p:pic>
      <p:cxnSp>
        <p:nvCxnSpPr>
          <p:cNvPr id="118" name="Google Shape;118;g24eabb32904_0_0"/>
          <p:cNvCxnSpPr/>
          <p:nvPr/>
        </p:nvCxnSpPr>
        <p:spPr>
          <a:xfrm rot="10800000">
            <a:off x="4313825" y="4850175"/>
            <a:ext cx="944100" cy="993900"/>
          </a:xfrm>
          <a:prstGeom prst="straightConnector1">
            <a:avLst/>
          </a:prstGeom>
          <a:noFill/>
          <a:ln cap="flat" cmpd="sng" w="76200">
            <a:solidFill>
              <a:srgbClr val="1DA0DB"/>
            </a:solidFill>
            <a:prstDash val="solid"/>
            <a:round/>
            <a:headEnd len="med" w="med" type="none"/>
            <a:tailEnd len="med" w="med" type="triangle"/>
          </a:ln>
        </p:spPr>
      </p:cxnSp>
      <p:sp>
        <p:nvSpPr>
          <p:cNvPr id="119" name="Google Shape;119;g24eabb32904_0_0"/>
          <p:cNvSpPr txBox="1"/>
          <p:nvPr/>
        </p:nvSpPr>
        <p:spPr>
          <a:xfrm>
            <a:off x="5266950" y="5539250"/>
            <a:ext cx="246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solidFill>
                  <a:srgbClr val="1DA0DB"/>
                </a:solidFill>
              </a:rPr>
              <a:t>27 kg/60 lb </a:t>
            </a:r>
            <a:endParaRPr b="1" sz="2700">
              <a:solidFill>
                <a:srgbClr val="1DA0D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g20a55c8997a_3_2"/>
          <p:cNvPicPr preferRelativeResize="0"/>
          <p:nvPr/>
        </p:nvPicPr>
        <p:blipFill>
          <a:blip r:embed="rId3">
            <a:alphaModFix/>
          </a:blip>
          <a:stretch>
            <a:fillRect/>
          </a:stretch>
        </p:blipFill>
        <p:spPr>
          <a:xfrm>
            <a:off x="6433000" y="4354200"/>
            <a:ext cx="3846375" cy="979075"/>
          </a:xfrm>
          <a:prstGeom prst="rect">
            <a:avLst/>
          </a:prstGeom>
          <a:noFill/>
          <a:ln>
            <a:noFill/>
          </a:ln>
        </p:spPr>
      </p:pic>
      <p:sp>
        <p:nvSpPr>
          <p:cNvPr id="552" name="Google Shape;552;g20a55c8997a_3_2"/>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Evaluating Correspondence Proposals</a:t>
            </a:r>
            <a:endParaRPr sz="4000">
              <a:latin typeface="Arial"/>
              <a:ea typeface="Arial"/>
              <a:cs typeface="Arial"/>
              <a:sym typeface="Arial"/>
            </a:endParaRPr>
          </a:p>
        </p:txBody>
      </p:sp>
      <p:cxnSp>
        <p:nvCxnSpPr>
          <p:cNvPr id="553" name="Google Shape;553;g20a55c8997a_3_2"/>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554" name="Google Shape;554;g20a55c8997a_3_2"/>
          <p:cNvPicPr preferRelativeResize="0"/>
          <p:nvPr/>
        </p:nvPicPr>
        <p:blipFill rotWithShape="1">
          <a:blip r:embed="rId4">
            <a:alphaModFix/>
          </a:blip>
          <a:srcRect b="0" l="31260" r="31170" t="0"/>
          <a:stretch/>
        </p:blipFill>
        <p:spPr>
          <a:xfrm>
            <a:off x="5809076" y="6176963"/>
            <a:ext cx="573847" cy="598273"/>
          </a:xfrm>
          <a:prstGeom prst="rect">
            <a:avLst/>
          </a:prstGeom>
          <a:noFill/>
          <a:ln>
            <a:noFill/>
          </a:ln>
        </p:spPr>
      </p:pic>
      <p:pic>
        <p:nvPicPr>
          <p:cNvPr id="555" name="Google Shape;555;g20a55c8997a_3_2"/>
          <p:cNvPicPr preferRelativeResize="0"/>
          <p:nvPr/>
        </p:nvPicPr>
        <p:blipFill rotWithShape="1">
          <a:blip r:embed="rId5">
            <a:alphaModFix/>
          </a:blip>
          <a:srcRect b="0" l="0" r="0" t="0"/>
          <a:stretch/>
        </p:blipFill>
        <p:spPr>
          <a:xfrm>
            <a:off x="274320" y="6119372"/>
            <a:ext cx="2229982" cy="656248"/>
          </a:xfrm>
          <a:prstGeom prst="rect">
            <a:avLst/>
          </a:prstGeom>
          <a:noFill/>
          <a:ln>
            <a:noFill/>
          </a:ln>
        </p:spPr>
      </p:pic>
      <p:sp>
        <p:nvSpPr>
          <p:cNvPr id="556" name="Google Shape;556;g20a55c8997a_3_2"/>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557" name="Google Shape;557;g20a55c8997a_3_2"/>
          <p:cNvPicPr preferRelativeResize="0"/>
          <p:nvPr/>
        </p:nvPicPr>
        <p:blipFill>
          <a:blip r:embed="rId6">
            <a:alphaModFix/>
          </a:blip>
          <a:stretch>
            <a:fillRect/>
          </a:stretch>
        </p:blipFill>
        <p:spPr>
          <a:xfrm>
            <a:off x="879947" y="1149565"/>
            <a:ext cx="3103050" cy="4856250"/>
          </a:xfrm>
          <a:prstGeom prst="rect">
            <a:avLst/>
          </a:prstGeom>
          <a:noFill/>
          <a:ln>
            <a:noFill/>
          </a:ln>
        </p:spPr>
      </p:pic>
      <p:grpSp>
        <p:nvGrpSpPr>
          <p:cNvPr id="558" name="Google Shape;558;g20a55c8997a_3_2"/>
          <p:cNvGrpSpPr/>
          <p:nvPr/>
        </p:nvGrpSpPr>
        <p:grpSpPr>
          <a:xfrm>
            <a:off x="1724428" y="3856270"/>
            <a:ext cx="1816593" cy="1246754"/>
            <a:chOff x="1010725" y="3011700"/>
            <a:chExt cx="1816593" cy="1246754"/>
          </a:xfrm>
        </p:grpSpPr>
        <p:sp>
          <p:nvSpPr>
            <p:cNvPr id="559" name="Google Shape;559;g20a55c8997a_3_2"/>
            <p:cNvSpPr/>
            <p:nvPr/>
          </p:nvSpPr>
          <p:spPr>
            <a:xfrm>
              <a:off x="1010725" y="3011700"/>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20a55c8997a_3_2"/>
            <p:cNvSpPr/>
            <p:nvPr/>
          </p:nvSpPr>
          <p:spPr>
            <a:xfrm>
              <a:off x="2668018" y="3011700"/>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20a55c8997a_3_2"/>
            <p:cNvSpPr/>
            <p:nvPr/>
          </p:nvSpPr>
          <p:spPr>
            <a:xfrm>
              <a:off x="1010725" y="4103654"/>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20a55c8997a_3_2"/>
            <p:cNvSpPr/>
            <p:nvPr/>
          </p:nvSpPr>
          <p:spPr>
            <a:xfrm>
              <a:off x="2668018" y="4103654"/>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3" name="Google Shape;563;g20a55c8997a_3_2"/>
          <p:cNvCxnSpPr/>
          <p:nvPr/>
        </p:nvCxnSpPr>
        <p:spPr>
          <a:xfrm rot="10800000">
            <a:off x="1436975" y="4469375"/>
            <a:ext cx="360300" cy="567900"/>
          </a:xfrm>
          <a:prstGeom prst="straightConnector1">
            <a:avLst/>
          </a:prstGeom>
          <a:noFill/>
          <a:ln cap="flat" cmpd="sng" w="28575">
            <a:solidFill>
              <a:schemeClr val="lt1"/>
            </a:solidFill>
            <a:prstDash val="dash"/>
            <a:round/>
            <a:headEnd len="med" w="med" type="none"/>
            <a:tailEnd len="med" w="med" type="none"/>
          </a:ln>
        </p:spPr>
      </p:cxnSp>
      <p:cxnSp>
        <p:nvCxnSpPr>
          <p:cNvPr id="564" name="Google Shape;564;g20a55c8997a_3_2"/>
          <p:cNvCxnSpPr/>
          <p:nvPr/>
        </p:nvCxnSpPr>
        <p:spPr>
          <a:xfrm flipH="1">
            <a:off x="3461075" y="4954825"/>
            <a:ext cx="482400" cy="67200"/>
          </a:xfrm>
          <a:prstGeom prst="straightConnector1">
            <a:avLst/>
          </a:prstGeom>
          <a:noFill/>
          <a:ln cap="flat" cmpd="sng" w="28575">
            <a:solidFill>
              <a:schemeClr val="lt1"/>
            </a:solidFill>
            <a:prstDash val="dash"/>
            <a:round/>
            <a:headEnd len="med" w="med" type="none"/>
            <a:tailEnd len="med" w="med" type="none"/>
          </a:ln>
        </p:spPr>
      </p:cxnSp>
      <p:cxnSp>
        <p:nvCxnSpPr>
          <p:cNvPr id="565" name="Google Shape;565;g20a55c8997a_3_2"/>
          <p:cNvCxnSpPr/>
          <p:nvPr/>
        </p:nvCxnSpPr>
        <p:spPr>
          <a:xfrm rot="10800000">
            <a:off x="3461000" y="3932175"/>
            <a:ext cx="149700" cy="3000"/>
          </a:xfrm>
          <a:prstGeom prst="straightConnector1">
            <a:avLst/>
          </a:prstGeom>
          <a:noFill/>
          <a:ln cap="flat" cmpd="sng" w="28575">
            <a:solidFill>
              <a:schemeClr val="lt1"/>
            </a:solidFill>
            <a:prstDash val="solid"/>
            <a:round/>
            <a:headEnd len="med" w="med" type="none"/>
            <a:tailEnd len="med" w="med" type="none"/>
          </a:ln>
        </p:spPr>
      </p:cxnSp>
      <p:sp>
        <p:nvSpPr>
          <p:cNvPr id="566" name="Google Shape;566;g20a55c8997a_3_2"/>
          <p:cNvSpPr txBox="1"/>
          <p:nvPr/>
        </p:nvSpPr>
        <p:spPr>
          <a:xfrm>
            <a:off x="5327299" y="3998700"/>
            <a:ext cx="3025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Calibri"/>
                <a:ea typeface="Calibri"/>
                <a:cs typeface="Calibri"/>
                <a:sym typeface="Calibri"/>
              </a:rPr>
              <a:t>Mean Squared Error</a:t>
            </a:r>
            <a:endParaRPr sz="2100">
              <a:latin typeface="Calibri"/>
              <a:ea typeface="Calibri"/>
              <a:cs typeface="Calibri"/>
              <a:sym typeface="Calibri"/>
            </a:endParaRPr>
          </a:p>
        </p:txBody>
      </p:sp>
      <p:sp>
        <p:nvSpPr>
          <p:cNvPr id="567" name="Google Shape;567;g20a55c8997a_3_2"/>
          <p:cNvSpPr txBox="1"/>
          <p:nvPr/>
        </p:nvSpPr>
        <p:spPr>
          <a:xfrm>
            <a:off x="5327300" y="1546125"/>
            <a:ext cx="4952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Calibri"/>
                <a:ea typeface="Calibri"/>
                <a:cs typeface="Calibri"/>
                <a:sym typeface="Calibri"/>
              </a:rPr>
              <a:t>Evaluate based on the average distance between the target shape points and the proposal points</a:t>
            </a:r>
            <a:endParaRPr sz="2100">
              <a:latin typeface="Calibri"/>
              <a:ea typeface="Calibri"/>
              <a:cs typeface="Calibri"/>
              <a:sym typeface="Calibri"/>
            </a:endParaRPr>
          </a:p>
        </p:txBody>
      </p:sp>
      <p:sp>
        <p:nvSpPr>
          <p:cNvPr id="568" name="Google Shape;568;g20a55c8997a_3_2"/>
          <p:cNvSpPr txBox="1"/>
          <p:nvPr/>
        </p:nvSpPr>
        <p:spPr>
          <a:xfrm>
            <a:off x="7548624" y="5333275"/>
            <a:ext cx="3025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latin typeface="Calibri"/>
                <a:ea typeface="Calibri"/>
                <a:cs typeface="Calibri"/>
                <a:sym typeface="Calibri"/>
              </a:rPr>
              <a:t>distance</a:t>
            </a:r>
            <a:endParaRPr sz="1600">
              <a:latin typeface="Calibri"/>
              <a:ea typeface="Calibri"/>
              <a:cs typeface="Calibri"/>
              <a:sym typeface="Calibri"/>
            </a:endParaRPr>
          </a:p>
        </p:txBody>
      </p:sp>
      <p:sp>
        <p:nvSpPr>
          <p:cNvPr id="569" name="Google Shape;569;g20a55c8997a_3_2"/>
          <p:cNvSpPr/>
          <p:nvPr/>
        </p:nvSpPr>
        <p:spPr>
          <a:xfrm rot="-5400000">
            <a:off x="8986675" y="4361500"/>
            <a:ext cx="149700" cy="1897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20a55c8997a_3_2"/>
          <p:cNvSpPr/>
          <p:nvPr/>
        </p:nvSpPr>
        <p:spPr>
          <a:xfrm>
            <a:off x="1801175" y="3931875"/>
            <a:ext cx="1665750" cy="1092450"/>
          </a:xfrm>
          <a:custGeom>
            <a:rect b="b" l="l" r="r" t="t"/>
            <a:pathLst>
              <a:path extrusionOk="0" h="43698" w="66630">
                <a:moveTo>
                  <a:pt x="722" y="0"/>
                </a:moveTo>
                <a:lnTo>
                  <a:pt x="66630" y="0"/>
                </a:lnTo>
                <a:lnTo>
                  <a:pt x="66269" y="43698"/>
                </a:lnTo>
                <a:lnTo>
                  <a:pt x="0" y="43698"/>
                </a:lnTo>
                <a:close/>
              </a:path>
            </a:pathLst>
          </a:custGeom>
          <a:noFill/>
          <a:ln cap="flat" cmpd="sng" w="19050">
            <a:solidFill>
              <a:srgbClr val="FF0000"/>
            </a:solidFill>
            <a:prstDash val="solid"/>
            <a:round/>
            <a:headEnd len="med" w="med" type="none"/>
            <a:tailEnd len="med" w="med" type="none"/>
          </a:ln>
        </p:spPr>
      </p:sp>
      <p:sp>
        <p:nvSpPr>
          <p:cNvPr id="571" name="Google Shape;571;g20a55c8997a_3_2"/>
          <p:cNvSpPr/>
          <p:nvPr/>
        </p:nvSpPr>
        <p:spPr>
          <a:xfrm>
            <a:off x="1431000" y="3936400"/>
            <a:ext cx="2509900" cy="1011175"/>
          </a:xfrm>
          <a:custGeom>
            <a:rect b="b" l="l" r="r" t="t"/>
            <a:pathLst>
              <a:path extrusionOk="0" h="40447" w="100396">
                <a:moveTo>
                  <a:pt x="0" y="21668"/>
                </a:moveTo>
                <a:lnTo>
                  <a:pt x="15168" y="0"/>
                </a:lnTo>
                <a:lnTo>
                  <a:pt x="87576" y="180"/>
                </a:lnTo>
                <a:lnTo>
                  <a:pt x="100396" y="40447"/>
                </a:lnTo>
                <a:close/>
              </a:path>
            </a:pathLst>
          </a:custGeom>
          <a:noFill/>
          <a:ln cap="flat" cmpd="sng" w="28575">
            <a:solidFill>
              <a:srgbClr val="93C47D"/>
            </a:solidFill>
            <a:prstDash val="solid"/>
            <a:round/>
            <a:headEnd len="med" w="med" type="none"/>
            <a:tailEnd len="med" w="med" type="none"/>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4e79fec4f6_0_181"/>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Generating Proposals</a:t>
            </a:r>
            <a:endParaRPr sz="4000">
              <a:latin typeface="Arial"/>
              <a:ea typeface="Arial"/>
              <a:cs typeface="Arial"/>
              <a:sym typeface="Arial"/>
            </a:endParaRPr>
          </a:p>
        </p:txBody>
      </p:sp>
      <p:cxnSp>
        <p:nvCxnSpPr>
          <p:cNvPr id="577" name="Google Shape;577;g24e79fec4f6_0_181"/>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578" name="Google Shape;578;g24e79fec4f6_0_181"/>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579" name="Google Shape;579;g24e79fec4f6_0_181"/>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580" name="Google Shape;580;g24e79fec4f6_0_181"/>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581" name="Google Shape;581;g24e79fec4f6_0_181"/>
          <p:cNvPicPr preferRelativeResize="0"/>
          <p:nvPr/>
        </p:nvPicPr>
        <p:blipFill>
          <a:blip r:embed="rId5">
            <a:alphaModFix/>
          </a:blip>
          <a:stretch>
            <a:fillRect/>
          </a:stretch>
        </p:blipFill>
        <p:spPr>
          <a:xfrm>
            <a:off x="4626300" y="1206801"/>
            <a:ext cx="4332375" cy="4444375"/>
          </a:xfrm>
          <a:prstGeom prst="rect">
            <a:avLst/>
          </a:prstGeom>
          <a:noFill/>
          <a:ln>
            <a:noFill/>
          </a:ln>
        </p:spPr>
      </p:pic>
      <p:pic>
        <p:nvPicPr>
          <p:cNvPr id="582" name="Google Shape;582;g24e79fec4f6_0_181"/>
          <p:cNvPicPr preferRelativeResize="0"/>
          <p:nvPr/>
        </p:nvPicPr>
        <p:blipFill>
          <a:blip r:embed="rId6">
            <a:alphaModFix/>
          </a:blip>
          <a:stretch>
            <a:fillRect/>
          </a:stretch>
        </p:blipFill>
        <p:spPr>
          <a:xfrm>
            <a:off x="9504424" y="1582913"/>
            <a:ext cx="2359225" cy="3692175"/>
          </a:xfrm>
          <a:prstGeom prst="rect">
            <a:avLst/>
          </a:prstGeom>
          <a:noFill/>
          <a:ln>
            <a:noFill/>
          </a:ln>
        </p:spPr>
      </p:pic>
      <p:sp>
        <p:nvSpPr>
          <p:cNvPr id="583" name="Google Shape;583;g24e79fec4f6_0_181"/>
          <p:cNvSpPr txBox="1"/>
          <p:nvPr>
            <p:ph type="ctrTitle"/>
          </p:nvPr>
        </p:nvSpPr>
        <p:spPr>
          <a:xfrm>
            <a:off x="5551200" y="5441150"/>
            <a:ext cx="3739200" cy="987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1700">
                <a:latin typeface="Arial"/>
                <a:ea typeface="Arial"/>
                <a:cs typeface="Arial"/>
                <a:sym typeface="Arial"/>
              </a:rPr>
              <a:t># possible strap points</a:t>
            </a:r>
            <a:endParaRPr sz="1700">
              <a:latin typeface="Arial"/>
              <a:ea typeface="Arial"/>
              <a:cs typeface="Arial"/>
              <a:sym typeface="Arial"/>
            </a:endParaRPr>
          </a:p>
        </p:txBody>
      </p:sp>
      <p:sp>
        <p:nvSpPr>
          <p:cNvPr id="584" name="Google Shape;584;g24e79fec4f6_0_181"/>
          <p:cNvSpPr txBox="1"/>
          <p:nvPr>
            <p:ph type="ctrTitle"/>
          </p:nvPr>
        </p:nvSpPr>
        <p:spPr>
          <a:xfrm rot="-5400000">
            <a:off x="2445850" y="2067800"/>
            <a:ext cx="3739200" cy="987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1700">
                <a:latin typeface="Arial"/>
                <a:ea typeface="Arial"/>
                <a:cs typeface="Arial"/>
                <a:sym typeface="Arial"/>
              </a:rPr>
              <a:t># proposals generated</a:t>
            </a:r>
            <a:endParaRPr sz="1700">
              <a:latin typeface="Arial"/>
              <a:ea typeface="Arial"/>
              <a:cs typeface="Arial"/>
              <a:sym typeface="Arial"/>
            </a:endParaRPr>
          </a:p>
        </p:txBody>
      </p:sp>
      <p:sp>
        <p:nvSpPr>
          <p:cNvPr id="585" name="Google Shape;585;g24e79fec4f6_0_181"/>
          <p:cNvSpPr txBox="1"/>
          <p:nvPr>
            <p:ph type="ctrTitle"/>
          </p:nvPr>
        </p:nvSpPr>
        <p:spPr>
          <a:xfrm>
            <a:off x="5081210" y="1123360"/>
            <a:ext cx="1341000" cy="987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1700">
                <a:solidFill>
                  <a:srgbClr val="6AA84F"/>
                </a:solidFill>
                <a:latin typeface="Arial"/>
                <a:ea typeface="Arial"/>
                <a:cs typeface="Arial"/>
                <a:sym typeface="Arial"/>
              </a:rPr>
              <a:t>brute force</a:t>
            </a:r>
            <a:endParaRPr sz="1700">
              <a:solidFill>
                <a:srgbClr val="6AA84F"/>
              </a:solidFill>
              <a:latin typeface="Arial"/>
              <a:ea typeface="Arial"/>
              <a:cs typeface="Arial"/>
              <a:sym typeface="Arial"/>
            </a:endParaRPr>
          </a:p>
        </p:txBody>
      </p:sp>
      <p:sp>
        <p:nvSpPr>
          <p:cNvPr id="586" name="Google Shape;586;g24e79fec4f6_0_181"/>
          <p:cNvSpPr txBox="1"/>
          <p:nvPr>
            <p:ph type="ctrTitle"/>
          </p:nvPr>
        </p:nvSpPr>
        <p:spPr>
          <a:xfrm>
            <a:off x="6770496" y="1963925"/>
            <a:ext cx="1896000" cy="987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1700">
                <a:solidFill>
                  <a:srgbClr val="CC0000"/>
                </a:solidFill>
                <a:latin typeface="Arial"/>
                <a:ea typeface="Arial"/>
                <a:cs typeface="Arial"/>
                <a:sym typeface="Arial"/>
              </a:rPr>
              <a:t>our algorithm</a:t>
            </a:r>
            <a:endParaRPr sz="1700">
              <a:solidFill>
                <a:srgbClr val="CC0000"/>
              </a:solidFill>
              <a:latin typeface="Arial"/>
              <a:ea typeface="Arial"/>
              <a:cs typeface="Arial"/>
              <a:sym typeface="Arial"/>
            </a:endParaRPr>
          </a:p>
        </p:txBody>
      </p:sp>
      <p:sp>
        <p:nvSpPr>
          <p:cNvPr id="587" name="Google Shape;587;g24e79fec4f6_0_181"/>
          <p:cNvSpPr txBox="1"/>
          <p:nvPr>
            <p:ph type="ctrTitle"/>
          </p:nvPr>
        </p:nvSpPr>
        <p:spPr>
          <a:xfrm>
            <a:off x="341350" y="3859388"/>
            <a:ext cx="3739200" cy="59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1500">
                <a:latin typeface="Arial"/>
                <a:ea typeface="Arial"/>
                <a:cs typeface="Arial"/>
                <a:sym typeface="Arial"/>
              </a:rPr>
              <a:t>Brute Force: Exponential</a:t>
            </a:r>
            <a:endParaRPr sz="1500">
              <a:latin typeface="Arial"/>
              <a:ea typeface="Arial"/>
              <a:cs typeface="Arial"/>
              <a:sym typeface="Arial"/>
            </a:endParaRPr>
          </a:p>
        </p:txBody>
      </p:sp>
      <p:sp>
        <p:nvSpPr>
          <p:cNvPr id="588" name="Google Shape;588;g24e79fec4f6_0_181"/>
          <p:cNvSpPr txBox="1"/>
          <p:nvPr>
            <p:ph type="ctrTitle"/>
          </p:nvPr>
        </p:nvSpPr>
        <p:spPr>
          <a:xfrm>
            <a:off x="341350" y="4442450"/>
            <a:ext cx="3739200" cy="59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1500">
                <a:latin typeface="Arial"/>
                <a:ea typeface="Arial"/>
                <a:cs typeface="Arial"/>
                <a:sym typeface="Arial"/>
              </a:rPr>
              <a:t>Our Algorithm: Log Linear</a:t>
            </a:r>
            <a:endParaRPr sz="1500">
              <a:latin typeface="Arial"/>
              <a:ea typeface="Arial"/>
              <a:cs typeface="Arial"/>
              <a:sym typeface="Arial"/>
            </a:endParaRPr>
          </a:p>
        </p:txBody>
      </p:sp>
      <p:sp>
        <p:nvSpPr>
          <p:cNvPr id="589" name="Google Shape;589;g24e79fec4f6_0_181"/>
          <p:cNvSpPr txBox="1"/>
          <p:nvPr>
            <p:ph type="ctrTitle"/>
          </p:nvPr>
        </p:nvSpPr>
        <p:spPr>
          <a:xfrm>
            <a:off x="274325" y="2040113"/>
            <a:ext cx="3739200" cy="598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Arial"/>
              <a:buNone/>
            </a:pPr>
            <a:r>
              <a:rPr lang="en-US" sz="1500">
                <a:latin typeface="Arial"/>
                <a:ea typeface="Arial"/>
                <a:cs typeface="Arial"/>
                <a:sym typeface="Arial"/>
              </a:rPr>
              <a:t>Locating baskets quickly:</a:t>
            </a:r>
            <a:endParaRPr sz="1500">
              <a:latin typeface="Arial"/>
              <a:ea typeface="Arial"/>
              <a:cs typeface="Arial"/>
              <a:sym typeface="Arial"/>
            </a:endParaRPr>
          </a:p>
          <a:p>
            <a:pPr indent="0" lvl="0" marL="0" rtl="0" algn="l">
              <a:lnSpc>
                <a:spcPct val="90000"/>
              </a:lnSpc>
              <a:spcBef>
                <a:spcPts val="0"/>
              </a:spcBef>
              <a:spcAft>
                <a:spcPts val="0"/>
              </a:spcAft>
              <a:buClr>
                <a:schemeClr val="dk1"/>
              </a:buClr>
              <a:buSzPts val="6000"/>
              <a:buFont typeface="Arial"/>
              <a:buNone/>
            </a:pPr>
            <a:r>
              <a:t/>
            </a:r>
            <a:endParaRPr sz="1500">
              <a:latin typeface="Arial"/>
              <a:ea typeface="Arial"/>
              <a:cs typeface="Arial"/>
              <a:sym typeface="Arial"/>
            </a:endParaRPr>
          </a:p>
          <a:p>
            <a:pPr indent="457200" lvl="0" marL="0" rtl="0" algn="l">
              <a:lnSpc>
                <a:spcPct val="90000"/>
              </a:lnSpc>
              <a:spcBef>
                <a:spcPts val="0"/>
              </a:spcBef>
              <a:spcAft>
                <a:spcPts val="0"/>
              </a:spcAft>
              <a:buClr>
                <a:schemeClr val="dk1"/>
              </a:buClr>
              <a:buSzPts val="6000"/>
              <a:buFont typeface="Arial"/>
              <a:buNone/>
            </a:pPr>
            <a:r>
              <a:rPr lang="en-US" sz="1500">
                <a:latin typeface="Arial"/>
                <a:ea typeface="Arial"/>
                <a:cs typeface="Arial"/>
                <a:sym typeface="Arial"/>
              </a:rPr>
              <a:t>Minimizing proposals</a:t>
            </a:r>
            <a:endParaRPr sz="1500">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4e79fec4f6_0_223"/>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Generating Proposals</a:t>
            </a:r>
            <a:endParaRPr sz="4000">
              <a:latin typeface="Arial"/>
              <a:ea typeface="Arial"/>
              <a:cs typeface="Arial"/>
              <a:sym typeface="Arial"/>
            </a:endParaRPr>
          </a:p>
        </p:txBody>
      </p:sp>
      <p:cxnSp>
        <p:nvCxnSpPr>
          <p:cNvPr id="595" name="Google Shape;595;g24e79fec4f6_0_223"/>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596" name="Google Shape;596;g24e79fec4f6_0_223"/>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597" name="Google Shape;597;g24e79fec4f6_0_223"/>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598" name="Google Shape;598;g24e79fec4f6_0_223"/>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grpSp>
        <p:nvGrpSpPr>
          <p:cNvPr id="599" name="Google Shape;599;g24e79fec4f6_0_223"/>
          <p:cNvGrpSpPr/>
          <p:nvPr/>
        </p:nvGrpSpPr>
        <p:grpSpPr>
          <a:xfrm>
            <a:off x="7391975" y="1301974"/>
            <a:ext cx="2836360" cy="4438875"/>
            <a:chOff x="4343975" y="1149574"/>
            <a:chExt cx="2836360" cy="4438875"/>
          </a:xfrm>
        </p:grpSpPr>
        <p:pic>
          <p:nvPicPr>
            <p:cNvPr id="600" name="Google Shape;600;g24e79fec4f6_0_223"/>
            <p:cNvPicPr preferRelativeResize="0"/>
            <p:nvPr/>
          </p:nvPicPr>
          <p:blipFill>
            <a:blip r:embed="rId5">
              <a:alphaModFix/>
            </a:blip>
            <a:stretch>
              <a:fillRect/>
            </a:stretch>
          </p:blipFill>
          <p:spPr>
            <a:xfrm>
              <a:off x="4343975" y="1149574"/>
              <a:ext cx="2836360" cy="4438875"/>
            </a:xfrm>
            <a:prstGeom prst="rect">
              <a:avLst/>
            </a:prstGeom>
            <a:noFill/>
            <a:ln>
              <a:noFill/>
            </a:ln>
          </p:spPr>
        </p:pic>
        <p:grpSp>
          <p:nvGrpSpPr>
            <p:cNvPr id="601" name="Google Shape;601;g24e79fec4f6_0_223"/>
            <p:cNvGrpSpPr/>
            <p:nvPr/>
          </p:nvGrpSpPr>
          <p:grpSpPr>
            <a:xfrm>
              <a:off x="5115922" y="3623787"/>
              <a:ext cx="1660547" cy="1139658"/>
              <a:chOff x="1010725" y="3011700"/>
              <a:chExt cx="1816593" cy="1246754"/>
            </a:xfrm>
          </p:grpSpPr>
          <p:sp>
            <p:nvSpPr>
              <p:cNvPr id="602" name="Google Shape;602;g24e79fec4f6_0_223"/>
              <p:cNvSpPr/>
              <p:nvPr/>
            </p:nvSpPr>
            <p:spPr>
              <a:xfrm>
                <a:off x="1010725" y="3011700"/>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24e79fec4f6_0_223"/>
              <p:cNvSpPr/>
              <p:nvPr/>
            </p:nvSpPr>
            <p:spPr>
              <a:xfrm>
                <a:off x="2668018" y="3011700"/>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24e79fec4f6_0_223"/>
              <p:cNvSpPr/>
              <p:nvPr/>
            </p:nvSpPr>
            <p:spPr>
              <a:xfrm>
                <a:off x="1010725" y="4103654"/>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24e79fec4f6_0_223"/>
              <p:cNvSpPr/>
              <p:nvPr/>
            </p:nvSpPr>
            <p:spPr>
              <a:xfrm>
                <a:off x="2668018" y="4103654"/>
                <a:ext cx="159300" cy="154800"/>
              </a:xfrm>
              <a:prstGeom prst="plus">
                <a:avLst>
                  <a:gd fmla="val 4260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6" name="Google Shape;606;g24e79fec4f6_0_223"/>
            <p:cNvCxnSpPr/>
            <p:nvPr/>
          </p:nvCxnSpPr>
          <p:spPr>
            <a:xfrm rot="10800000">
              <a:off x="4853064" y="4184151"/>
              <a:ext cx="329400" cy="519000"/>
            </a:xfrm>
            <a:prstGeom prst="straightConnector1">
              <a:avLst/>
            </a:prstGeom>
            <a:noFill/>
            <a:ln cap="flat" cmpd="sng" w="28575">
              <a:solidFill>
                <a:schemeClr val="lt1"/>
              </a:solidFill>
              <a:prstDash val="dash"/>
              <a:round/>
              <a:headEnd len="med" w="med" type="none"/>
              <a:tailEnd len="med" w="med" type="none"/>
            </a:ln>
          </p:spPr>
        </p:cxnSp>
        <p:cxnSp>
          <p:nvCxnSpPr>
            <p:cNvPr id="607" name="Google Shape;607;g24e79fec4f6_0_223"/>
            <p:cNvCxnSpPr/>
            <p:nvPr/>
          </p:nvCxnSpPr>
          <p:spPr>
            <a:xfrm flipH="1">
              <a:off x="6703209" y="4627787"/>
              <a:ext cx="441000" cy="61500"/>
            </a:xfrm>
            <a:prstGeom prst="straightConnector1">
              <a:avLst/>
            </a:prstGeom>
            <a:noFill/>
            <a:ln cap="flat" cmpd="sng" w="28575">
              <a:solidFill>
                <a:schemeClr val="lt1"/>
              </a:solidFill>
              <a:prstDash val="dash"/>
              <a:round/>
              <a:headEnd len="med" w="med" type="none"/>
              <a:tailEnd len="med" w="med" type="none"/>
            </a:ln>
          </p:spPr>
        </p:cxnSp>
        <p:cxnSp>
          <p:nvCxnSpPr>
            <p:cNvPr id="608" name="Google Shape;608;g24e79fec4f6_0_223"/>
            <p:cNvCxnSpPr/>
            <p:nvPr/>
          </p:nvCxnSpPr>
          <p:spPr>
            <a:xfrm rot="10800000">
              <a:off x="6703235" y="3693072"/>
              <a:ext cx="136800" cy="2700"/>
            </a:xfrm>
            <a:prstGeom prst="straightConnector1">
              <a:avLst/>
            </a:prstGeom>
            <a:noFill/>
            <a:ln cap="flat" cmpd="sng" w="28575">
              <a:solidFill>
                <a:schemeClr val="lt1"/>
              </a:solidFill>
              <a:prstDash val="solid"/>
              <a:round/>
              <a:headEnd len="med" w="med" type="none"/>
              <a:tailEnd len="med" w="med" type="none"/>
            </a:ln>
          </p:spPr>
        </p:cxnSp>
      </p:grpSp>
      <p:sp>
        <p:nvSpPr>
          <p:cNvPr id="609" name="Google Shape;609;g24e79fec4f6_0_223"/>
          <p:cNvSpPr txBox="1"/>
          <p:nvPr>
            <p:ph type="ctrTitle"/>
          </p:nvPr>
        </p:nvSpPr>
        <p:spPr>
          <a:xfrm>
            <a:off x="905325" y="4105375"/>
            <a:ext cx="4267800" cy="59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1600">
                <a:latin typeface="Arial"/>
                <a:ea typeface="Arial"/>
                <a:cs typeface="Arial"/>
                <a:sym typeface="Arial"/>
              </a:rPr>
              <a:t>Greatly reduces the number of proposals</a:t>
            </a:r>
            <a:endParaRPr sz="1600">
              <a:latin typeface="Arial"/>
              <a:ea typeface="Arial"/>
              <a:cs typeface="Arial"/>
              <a:sym typeface="Arial"/>
            </a:endParaRPr>
          </a:p>
        </p:txBody>
      </p:sp>
      <p:sp>
        <p:nvSpPr>
          <p:cNvPr id="610" name="Google Shape;610;g24e79fec4f6_0_223"/>
          <p:cNvSpPr txBox="1"/>
          <p:nvPr>
            <p:ph type="ctrTitle"/>
          </p:nvPr>
        </p:nvSpPr>
        <p:spPr>
          <a:xfrm>
            <a:off x="810400" y="2001425"/>
            <a:ext cx="3739200" cy="1865400"/>
          </a:xfrm>
          <a:prstGeom prst="rect">
            <a:avLst/>
          </a:prstGeom>
          <a:noFill/>
          <a:ln>
            <a:noFill/>
          </a:ln>
        </p:spPr>
        <p:txBody>
          <a:bodyPr anchorCtr="0" anchor="t" bIns="45700" lIns="91425" spcFirstLastPara="1" rIns="91425" wrap="square" tIns="45700">
            <a:noAutofit/>
          </a:bodyPr>
          <a:lstStyle/>
          <a:p>
            <a:pPr indent="-330200" lvl="0" marL="457200" rtl="0" algn="l">
              <a:lnSpc>
                <a:spcPct val="90000"/>
              </a:lnSpc>
              <a:spcBef>
                <a:spcPts val="1000"/>
              </a:spcBef>
              <a:spcAft>
                <a:spcPts val="0"/>
              </a:spcAft>
              <a:buSzPts val="1600"/>
              <a:buFont typeface="Arial"/>
              <a:buAutoNum type="arabicPeriod"/>
            </a:pPr>
            <a:r>
              <a:rPr lang="en-US" sz="1600">
                <a:latin typeface="Arial"/>
                <a:ea typeface="Arial"/>
                <a:cs typeface="Arial"/>
                <a:sym typeface="Arial"/>
              </a:rPr>
              <a:t>Guess that a point corresponds to a strap</a:t>
            </a:r>
            <a:endParaRPr sz="1600">
              <a:latin typeface="Arial"/>
              <a:ea typeface="Arial"/>
              <a:cs typeface="Arial"/>
              <a:sym typeface="Arial"/>
            </a:endParaRPr>
          </a:p>
          <a:p>
            <a:pPr indent="-330200" lvl="0" marL="457200" rtl="0" algn="l">
              <a:lnSpc>
                <a:spcPct val="90000"/>
              </a:lnSpc>
              <a:spcBef>
                <a:spcPts val="1000"/>
              </a:spcBef>
              <a:spcAft>
                <a:spcPts val="0"/>
              </a:spcAft>
              <a:buSzPts val="1600"/>
              <a:buFont typeface="Arial"/>
              <a:buAutoNum type="arabicPeriod"/>
            </a:pPr>
            <a:r>
              <a:rPr lang="en-US" sz="1600">
                <a:latin typeface="Arial"/>
                <a:ea typeface="Arial"/>
                <a:cs typeface="Arial"/>
                <a:sym typeface="Arial"/>
              </a:rPr>
              <a:t>Based on that guess, where should the other straps be?</a:t>
            </a:r>
            <a:endParaRPr sz="1600">
              <a:latin typeface="Arial"/>
              <a:ea typeface="Arial"/>
              <a:cs typeface="Arial"/>
              <a:sym typeface="Arial"/>
            </a:endParaRPr>
          </a:p>
          <a:p>
            <a:pPr indent="-330200" lvl="0" marL="457200" rtl="0" algn="l">
              <a:lnSpc>
                <a:spcPct val="90000"/>
              </a:lnSpc>
              <a:spcBef>
                <a:spcPts val="1000"/>
              </a:spcBef>
              <a:spcAft>
                <a:spcPts val="0"/>
              </a:spcAft>
              <a:buSzPts val="1600"/>
              <a:buFont typeface="Arial"/>
              <a:buAutoNum type="arabicPeriod"/>
            </a:pPr>
            <a:r>
              <a:rPr lang="en-US" sz="1600">
                <a:latin typeface="Arial"/>
                <a:ea typeface="Arial"/>
                <a:cs typeface="Arial"/>
                <a:sym typeface="Arial"/>
              </a:rPr>
              <a:t>Find the point that is nearest to the expected strap location</a:t>
            </a:r>
            <a:endParaRPr sz="1600">
              <a:latin typeface="Arial"/>
              <a:ea typeface="Arial"/>
              <a:cs typeface="Arial"/>
              <a:sym typeface="Arial"/>
            </a:endParaRPr>
          </a:p>
        </p:txBody>
      </p:sp>
      <p:sp>
        <p:nvSpPr>
          <p:cNvPr id="611" name="Google Shape;611;g24e79fec4f6_0_223"/>
          <p:cNvSpPr txBox="1"/>
          <p:nvPr>
            <p:ph type="ctrTitle"/>
          </p:nvPr>
        </p:nvSpPr>
        <p:spPr>
          <a:xfrm>
            <a:off x="905325" y="4940950"/>
            <a:ext cx="5573100" cy="598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6000"/>
              <a:buFont typeface="Arial"/>
              <a:buNone/>
            </a:pPr>
            <a:r>
              <a:rPr lang="en-US" sz="1600">
                <a:latin typeface="Arial"/>
                <a:ea typeface="Arial"/>
                <a:cs typeface="Arial"/>
                <a:sym typeface="Arial"/>
              </a:rPr>
              <a:t>Store points in a </a:t>
            </a:r>
            <a:r>
              <a:rPr lang="en-US" sz="1600">
                <a:latin typeface="Arial"/>
                <a:ea typeface="Arial"/>
                <a:cs typeface="Arial"/>
                <a:sym typeface="Arial"/>
              </a:rPr>
              <a:t>KDTree: fast nearest neighbors search</a:t>
            </a:r>
            <a:endParaRPr sz="1600">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g24f15a5e723_1_460"/>
          <p:cNvPicPr preferRelativeResize="0"/>
          <p:nvPr/>
        </p:nvPicPr>
        <p:blipFill>
          <a:blip r:embed="rId3">
            <a:alphaModFix/>
          </a:blip>
          <a:stretch>
            <a:fillRect/>
          </a:stretch>
        </p:blipFill>
        <p:spPr>
          <a:xfrm>
            <a:off x="9514594" y="1429072"/>
            <a:ext cx="2150344" cy="3365251"/>
          </a:xfrm>
          <a:prstGeom prst="rect">
            <a:avLst/>
          </a:prstGeom>
          <a:noFill/>
          <a:ln>
            <a:noFill/>
          </a:ln>
        </p:spPr>
      </p:pic>
      <p:pic>
        <p:nvPicPr>
          <p:cNvPr id="617" name="Google Shape;617;g24f15a5e723_1_460"/>
          <p:cNvPicPr preferRelativeResize="0"/>
          <p:nvPr/>
        </p:nvPicPr>
        <p:blipFill>
          <a:blip r:embed="rId4">
            <a:alphaModFix/>
          </a:blip>
          <a:stretch>
            <a:fillRect/>
          </a:stretch>
        </p:blipFill>
        <p:spPr>
          <a:xfrm>
            <a:off x="6538091" y="1429050"/>
            <a:ext cx="2150340" cy="3365276"/>
          </a:xfrm>
          <a:prstGeom prst="rect">
            <a:avLst/>
          </a:prstGeom>
          <a:noFill/>
          <a:ln>
            <a:noFill/>
          </a:ln>
        </p:spPr>
      </p:pic>
      <p:sp>
        <p:nvSpPr>
          <p:cNvPr id="618" name="Google Shape;618;g24f15a5e723_1_460"/>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Basket Locating Steps</a:t>
            </a:r>
            <a:endParaRPr sz="4000">
              <a:latin typeface="Arial"/>
              <a:ea typeface="Arial"/>
              <a:cs typeface="Arial"/>
              <a:sym typeface="Arial"/>
            </a:endParaRPr>
          </a:p>
        </p:txBody>
      </p:sp>
      <p:cxnSp>
        <p:nvCxnSpPr>
          <p:cNvPr id="619" name="Google Shape;619;g24f15a5e723_1_460"/>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620" name="Google Shape;620;g24f15a5e723_1_460"/>
          <p:cNvPicPr preferRelativeResize="0"/>
          <p:nvPr/>
        </p:nvPicPr>
        <p:blipFill rotWithShape="1">
          <a:blip r:embed="rId5">
            <a:alphaModFix/>
          </a:blip>
          <a:srcRect b="0" l="31260" r="31170" t="0"/>
          <a:stretch/>
        </p:blipFill>
        <p:spPr>
          <a:xfrm>
            <a:off x="5809076" y="6176963"/>
            <a:ext cx="573847" cy="598273"/>
          </a:xfrm>
          <a:prstGeom prst="rect">
            <a:avLst/>
          </a:prstGeom>
          <a:noFill/>
          <a:ln>
            <a:noFill/>
          </a:ln>
        </p:spPr>
      </p:pic>
      <p:pic>
        <p:nvPicPr>
          <p:cNvPr id="621" name="Google Shape;621;g24f15a5e723_1_460"/>
          <p:cNvPicPr preferRelativeResize="0"/>
          <p:nvPr/>
        </p:nvPicPr>
        <p:blipFill rotWithShape="1">
          <a:blip r:embed="rId6">
            <a:alphaModFix/>
          </a:blip>
          <a:srcRect b="0" l="0" r="0" t="0"/>
          <a:stretch/>
        </p:blipFill>
        <p:spPr>
          <a:xfrm>
            <a:off x="274320" y="6119372"/>
            <a:ext cx="2229982" cy="656248"/>
          </a:xfrm>
          <a:prstGeom prst="rect">
            <a:avLst/>
          </a:prstGeom>
          <a:noFill/>
          <a:ln>
            <a:noFill/>
          </a:ln>
        </p:spPr>
      </p:pic>
      <p:sp>
        <p:nvSpPr>
          <p:cNvPr id="622" name="Google Shape;622;g24f15a5e723_1_460"/>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cxnSp>
        <p:nvCxnSpPr>
          <p:cNvPr id="623" name="Google Shape;623;g24f15a5e723_1_460"/>
          <p:cNvCxnSpPr/>
          <p:nvPr/>
        </p:nvCxnSpPr>
        <p:spPr>
          <a:xfrm rot="10800000">
            <a:off x="7155788" y="3737063"/>
            <a:ext cx="2400" cy="64500"/>
          </a:xfrm>
          <a:prstGeom prst="straightConnector1">
            <a:avLst/>
          </a:prstGeom>
          <a:noFill/>
          <a:ln cap="flat" cmpd="sng" w="28575">
            <a:solidFill>
              <a:srgbClr val="FFFFFF"/>
            </a:solidFill>
            <a:prstDash val="solid"/>
            <a:round/>
            <a:headEnd len="med" w="med" type="none"/>
            <a:tailEnd len="med" w="med" type="none"/>
          </a:ln>
        </p:spPr>
      </p:cxnSp>
      <p:cxnSp>
        <p:nvCxnSpPr>
          <p:cNvPr id="624" name="Google Shape;624;g24f15a5e723_1_460"/>
          <p:cNvCxnSpPr/>
          <p:nvPr/>
        </p:nvCxnSpPr>
        <p:spPr>
          <a:xfrm rot="10800000">
            <a:off x="8227613" y="3737263"/>
            <a:ext cx="47400" cy="38100"/>
          </a:xfrm>
          <a:prstGeom prst="straightConnector1">
            <a:avLst/>
          </a:prstGeom>
          <a:noFill/>
          <a:ln cap="flat" cmpd="sng" w="28575">
            <a:solidFill>
              <a:srgbClr val="FFFFFF"/>
            </a:solidFill>
            <a:prstDash val="solid"/>
            <a:round/>
            <a:headEnd len="med" w="med" type="none"/>
            <a:tailEnd len="med" w="med" type="none"/>
          </a:ln>
        </p:spPr>
      </p:cxnSp>
      <p:cxnSp>
        <p:nvCxnSpPr>
          <p:cNvPr id="625" name="Google Shape;625;g24f15a5e723_1_460"/>
          <p:cNvCxnSpPr/>
          <p:nvPr/>
        </p:nvCxnSpPr>
        <p:spPr>
          <a:xfrm rot="10800000">
            <a:off x="8440100" y="2968063"/>
            <a:ext cx="19200" cy="83400"/>
          </a:xfrm>
          <a:prstGeom prst="straightConnector1">
            <a:avLst/>
          </a:prstGeom>
          <a:noFill/>
          <a:ln cap="flat" cmpd="sng" w="28575">
            <a:solidFill>
              <a:srgbClr val="FFFFFF"/>
            </a:solidFill>
            <a:prstDash val="solid"/>
            <a:round/>
            <a:headEnd len="med" w="med" type="none"/>
            <a:tailEnd len="med" w="med" type="none"/>
          </a:ln>
        </p:spPr>
      </p:cxnSp>
      <p:sp>
        <p:nvSpPr>
          <p:cNvPr id="626" name="Google Shape;626;g24f15a5e723_1_460"/>
          <p:cNvSpPr/>
          <p:nvPr/>
        </p:nvSpPr>
        <p:spPr>
          <a:xfrm>
            <a:off x="7114255" y="2660877"/>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24f15a5e723_1_460"/>
          <p:cNvSpPr/>
          <p:nvPr/>
        </p:nvSpPr>
        <p:spPr>
          <a:xfrm>
            <a:off x="8365539" y="2660877"/>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24f15a5e723_1_460"/>
          <p:cNvSpPr/>
          <p:nvPr/>
        </p:nvSpPr>
        <p:spPr>
          <a:xfrm>
            <a:off x="7114255" y="3508602"/>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24f15a5e723_1_460"/>
          <p:cNvSpPr/>
          <p:nvPr/>
        </p:nvSpPr>
        <p:spPr>
          <a:xfrm>
            <a:off x="8365539" y="3508602"/>
            <a:ext cx="120300" cy="120300"/>
          </a:xfrm>
          <a:prstGeom prst="plus">
            <a:avLst>
              <a:gd fmla="val 42604"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24f15a5e723_1_460"/>
          <p:cNvSpPr txBox="1"/>
          <p:nvPr/>
        </p:nvSpPr>
        <p:spPr>
          <a:xfrm>
            <a:off x="487225" y="4824675"/>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Overhead camera image</a:t>
            </a:r>
            <a:endParaRPr sz="1800">
              <a:latin typeface="Calibri"/>
              <a:ea typeface="Calibri"/>
              <a:cs typeface="Calibri"/>
              <a:sym typeface="Calibri"/>
            </a:endParaRPr>
          </a:p>
        </p:txBody>
      </p:sp>
      <p:sp>
        <p:nvSpPr>
          <p:cNvPr id="631" name="Google Shape;631;g24f15a5e723_1_460"/>
          <p:cNvSpPr txBox="1"/>
          <p:nvPr/>
        </p:nvSpPr>
        <p:spPr>
          <a:xfrm>
            <a:off x="3492787" y="4824675"/>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Isolate red straps</a:t>
            </a:r>
            <a:endParaRPr sz="1800">
              <a:latin typeface="Calibri"/>
              <a:ea typeface="Calibri"/>
              <a:cs typeface="Calibri"/>
              <a:sym typeface="Calibri"/>
            </a:endParaRPr>
          </a:p>
        </p:txBody>
      </p:sp>
      <p:sp>
        <p:nvSpPr>
          <p:cNvPr id="632" name="Google Shape;632;g24f15a5e723_1_460"/>
          <p:cNvSpPr txBox="1"/>
          <p:nvPr/>
        </p:nvSpPr>
        <p:spPr>
          <a:xfrm>
            <a:off x="6229063" y="4797825"/>
            <a:ext cx="2768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Find straps corresponding to the basket</a:t>
            </a:r>
            <a:endParaRPr sz="1800">
              <a:latin typeface="Calibri"/>
              <a:ea typeface="Calibri"/>
              <a:cs typeface="Calibri"/>
              <a:sym typeface="Calibri"/>
            </a:endParaRPr>
          </a:p>
        </p:txBody>
      </p:sp>
      <p:sp>
        <p:nvSpPr>
          <p:cNvPr id="633" name="Google Shape;633;g24f15a5e723_1_460"/>
          <p:cNvSpPr txBox="1"/>
          <p:nvPr/>
        </p:nvSpPr>
        <p:spPr>
          <a:xfrm>
            <a:off x="9503875" y="4824675"/>
            <a:ext cx="2229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alibri"/>
                <a:ea typeface="Calibri"/>
                <a:cs typeface="Calibri"/>
                <a:sym typeface="Calibri"/>
              </a:rPr>
              <a:t>Calculate basket center</a:t>
            </a:r>
            <a:endParaRPr sz="1800">
              <a:latin typeface="Calibri"/>
              <a:ea typeface="Calibri"/>
              <a:cs typeface="Calibri"/>
              <a:sym typeface="Calibri"/>
            </a:endParaRPr>
          </a:p>
        </p:txBody>
      </p:sp>
      <p:pic>
        <p:nvPicPr>
          <p:cNvPr id="634" name="Google Shape;634;g24f15a5e723_1_460"/>
          <p:cNvPicPr preferRelativeResize="0"/>
          <p:nvPr/>
        </p:nvPicPr>
        <p:blipFill>
          <a:blip r:embed="rId7">
            <a:alphaModFix/>
          </a:blip>
          <a:stretch>
            <a:fillRect/>
          </a:stretch>
        </p:blipFill>
        <p:spPr>
          <a:xfrm>
            <a:off x="527012" y="1429064"/>
            <a:ext cx="2150337" cy="3365250"/>
          </a:xfrm>
          <a:prstGeom prst="rect">
            <a:avLst/>
          </a:prstGeom>
          <a:noFill/>
          <a:ln>
            <a:noFill/>
          </a:ln>
        </p:spPr>
      </p:pic>
      <p:pic>
        <p:nvPicPr>
          <p:cNvPr id="635" name="Google Shape;635;g24f15a5e723_1_460"/>
          <p:cNvPicPr preferRelativeResize="0"/>
          <p:nvPr/>
        </p:nvPicPr>
        <p:blipFill>
          <a:blip r:embed="rId4">
            <a:alphaModFix/>
          </a:blip>
          <a:stretch>
            <a:fillRect/>
          </a:stretch>
        </p:blipFill>
        <p:spPr>
          <a:xfrm>
            <a:off x="3532550" y="1429061"/>
            <a:ext cx="2150340" cy="3365276"/>
          </a:xfrm>
          <a:prstGeom prst="rect">
            <a:avLst/>
          </a:prstGeom>
          <a:noFill/>
          <a:ln>
            <a:noFill/>
          </a:ln>
        </p:spPr>
      </p:pic>
      <p:cxnSp>
        <p:nvCxnSpPr>
          <p:cNvPr id="636" name="Google Shape;636;g24f15a5e723_1_460"/>
          <p:cNvCxnSpPr/>
          <p:nvPr/>
        </p:nvCxnSpPr>
        <p:spPr>
          <a:xfrm>
            <a:off x="2856825" y="3111688"/>
            <a:ext cx="496200" cy="0"/>
          </a:xfrm>
          <a:prstGeom prst="straightConnector1">
            <a:avLst/>
          </a:prstGeom>
          <a:noFill/>
          <a:ln cap="flat" cmpd="sng" w="38100">
            <a:solidFill>
              <a:schemeClr val="dk1"/>
            </a:solidFill>
            <a:prstDash val="solid"/>
            <a:round/>
            <a:headEnd len="med" w="med" type="none"/>
            <a:tailEnd len="med" w="med" type="triangle"/>
          </a:ln>
        </p:spPr>
      </p:cxnSp>
      <p:cxnSp>
        <p:nvCxnSpPr>
          <p:cNvPr id="637" name="Google Shape;637;g24f15a5e723_1_460"/>
          <p:cNvCxnSpPr/>
          <p:nvPr/>
        </p:nvCxnSpPr>
        <p:spPr>
          <a:xfrm>
            <a:off x="5862375" y="3111688"/>
            <a:ext cx="496200" cy="0"/>
          </a:xfrm>
          <a:prstGeom prst="straightConnector1">
            <a:avLst/>
          </a:prstGeom>
          <a:noFill/>
          <a:ln cap="flat" cmpd="sng" w="38100">
            <a:solidFill>
              <a:schemeClr val="dk1"/>
            </a:solidFill>
            <a:prstDash val="solid"/>
            <a:round/>
            <a:headEnd len="med" w="med" type="none"/>
            <a:tailEnd len="med" w="med" type="triangle"/>
          </a:ln>
        </p:spPr>
      </p:cxnSp>
      <p:cxnSp>
        <p:nvCxnSpPr>
          <p:cNvPr id="638" name="Google Shape;638;g24f15a5e723_1_460"/>
          <p:cNvCxnSpPr/>
          <p:nvPr/>
        </p:nvCxnSpPr>
        <p:spPr>
          <a:xfrm>
            <a:off x="8853400" y="3111700"/>
            <a:ext cx="4962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24e79fec4f6_0_76"/>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Basket Locating Results</a:t>
            </a:r>
            <a:endParaRPr sz="4000">
              <a:latin typeface="Arial"/>
              <a:ea typeface="Arial"/>
              <a:cs typeface="Arial"/>
              <a:sym typeface="Arial"/>
            </a:endParaRPr>
          </a:p>
        </p:txBody>
      </p:sp>
      <p:cxnSp>
        <p:nvCxnSpPr>
          <p:cNvPr id="644" name="Google Shape;644;g24e79fec4f6_0_76"/>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645" name="Google Shape;645;g24e79fec4f6_0_76"/>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646" name="Google Shape;646;g24e79fec4f6_0_76"/>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647" name="Google Shape;647;g24e79fec4f6_0_76"/>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648" name="Google Shape;648;g24e79fec4f6_0_76"/>
          <p:cNvPicPr preferRelativeResize="0"/>
          <p:nvPr/>
        </p:nvPicPr>
        <p:blipFill>
          <a:blip r:embed="rId5">
            <a:alphaModFix/>
          </a:blip>
          <a:stretch>
            <a:fillRect/>
          </a:stretch>
        </p:blipFill>
        <p:spPr>
          <a:xfrm>
            <a:off x="6422950" y="3674967"/>
            <a:ext cx="2574147" cy="1930608"/>
          </a:xfrm>
          <a:prstGeom prst="rect">
            <a:avLst/>
          </a:prstGeom>
          <a:noFill/>
          <a:ln>
            <a:noFill/>
          </a:ln>
        </p:spPr>
      </p:pic>
      <p:pic>
        <p:nvPicPr>
          <p:cNvPr id="649" name="Google Shape;649;g24e79fec4f6_0_76"/>
          <p:cNvPicPr preferRelativeResize="0"/>
          <p:nvPr/>
        </p:nvPicPr>
        <p:blipFill>
          <a:blip r:embed="rId6">
            <a:alphaModFix/>
          </a:blip>
          <a:stretch>
            <a:fillRect/>
          </a:stretch>
        </p:blipFill>
        <p:spPr>
          <a:xfrm>
            <a:off x="9083663" y="3674969"/>
            <a:ext cx="2574109" cy="1930597"/>
          </a:xfrm>
          <a:prstGeom prst="rect">
            <a:avLst/>
          </a:prstGeom>
          <a:noFill/>
          <a:ln>
            <a:noFill/>
          </a:ln>
        </p:spPr>
      </p:pic>
      <p:pic>
        <p:nvPicPr>
          <p:cNvPr id="650" name="Google Shape;650;g24e79fec4f6_0_76"/>
          <p:cNvPicPr preferRelativeResize="0"/>
          <p:nvPr/>
        </p:nvPicPr>
        <p:blipFill>
          <a:blip r:embed="rId7">
            <a:alphaModFix/>
          </a:blip>
          <a:stretch>
            <a:fillRect/>
          </a:stretch>
        </p:blipFill>
        <p:spPr>
          <a:xfrm>
            <a:off x="9083666" y="1657853"/>
            <a:ext cx="2574109" cy="1930552"/>
          </a:xfrm>
          <a:prstGeom prst="rect">
            <a:avLst/>
          </a:prstGeom>
          <a:noFill/>
          <a:ln>
            <a:noFill/>
          </a:ln>
        </p:spPr>
      </p:pic>
      <p:pic>
        <p:nvPicPr>
          <p:cNvPr id="651" name="Google Shape;651;g24e79fec4f6_0_76"/>
          <p:cNvPicPr preferRelativeResize="0"/>
          <p:nvPr/>
        </p:nvPicPr>
        <p:blipFill>
          <a:blip r:embed="rId8">
            <a:alphaModFix/>
          </a:blip>
          <a:stretch>
            <a:fillRect/>
          </a:stretch>
        </p:blipFill>
        <p:spPr>
          <a:xfrm>
            <a:off x="6422978" y="1657825"/>
            <a:ext cx="2574109" cy="1930579"/>
          </a:xfrm>
          <a:prstGeom prst="rect">
            <a:avLst/>
          </a:prstGeom>
          <a:noFill/>
          <a:ln>
            <a:noFill/>
          </a:ln>
        </p:spPr>
      </p:pic>
      <p:sp>
        <p:nvSpPr>
          <p:cNvPr id="652" name="Google Shape;652;g24e79fec4f6_0_76"/>
          <p:cNvSpPr txBox="1"/>
          <p:nvPr/>
        </p:nvSpPr>
        <p:spPr>
          <a:xfrm>
            <a:off x="1022150" y="2946813"/>
            <a:ext cx="3935700" cy="13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chemeClr val="dk1"/>
                </a:solidFill>
                <a:latin typeface="Calibri"/>
                <a:ea typeface="Calibri"/>
                <a:cs typeface="Calibri"/>
                <a:sym typeface="Calibri"/>
              </a:rPr>
              <a:t>Tested algorithm on 189 images across various lighting conditions and basket positions</a:t>
            </a:r>
            <a:endParaRPr sz="22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24e79fec4f6_0_86"/>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Basket Locator Results</a:t>
            </a:r>
            <a:endParaRPr sz="4000">
              <a:latin typeface="Arial"/>
              <a:ea typeface="Arial"/>
              <a:cs typeface="Arial"/>
              <a:sym typeface="Arial"/>
            </a:endParaRPr>
          </a:p>
        </p:txBody>
      </p:sp>
      <p:cxnSp>
        <p:nvCxnSpPr>
          <p:cNvPr id="658" name="Google Shape;658;g24e79fec4f6_0_86"/>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659" name="Google Shape;659;g24e79fec4f6_0_86"/>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660" name="Google Shape;660;g24e79fec4f6_0_86"/>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661" name="Google Shape;661;g24e79fec4f6_0_86"/>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662" name="Google Shape;662;g24e79fec4f6_0_86"/>
          <p:cNvPicPr preferRelativeResize="0"/>
          <p:nvPr/>
        </p:nvPicPr>
        <p:blipFill>
          <a:blip r:embed="rId5">
            <a:alphaModFix/>
          </a:blip>
          <a:stretch>
            <a:fillRect/>
          </a:stretch>
        </p:blipFill>
        <p:spPr>
          <a:xfrm>
            <a:off x="3446625" y="1254298"/>
            <a:ext cx="8476380" cy="4898273"/>
          </a:xfrm>
          <a:prstGeom prst="rect">
            <a:avLst/>
          </a:prstGeom>
          <a:noFill/>
          <a:ln>
            <a:noFill/>
          </a:ln>
        </p:spPr>
      </p:pic>
      <p:sp>
        <p:nvSpPr>
          <p:cNvPr id="663" name="Google Shape;663;g24e79fec4f6_0_86"/>
          <p:cNvSpPr txBox="1"/>
          <p:nvPr/>
        </p:nvSpPr>
        <p:spPr>
          <a:xfrm>
            <a:off x="495150" y="2549095"/>
            <a:ext cx="2286300" cy="8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600">
                <a:solidFill>
                  <a:schemeClr val="dk1"/>
                </a:solidFill>
                <a:latin typeface="Calibri"/>
                <a:ea typeface="Calibri"/>
                <a:cs typeface="Calibri"/>
                <a:sym typeface="Calibri"/>
              </a:rPr>
              <a:t>92.6% success!</a:t>
            </a:r>
            <a:endParaRPr b="1" sz="2600">
              <a:solidFill>
                <a:schemeClr val="dk1"/>
              </a:solidFill>
              <a:latin typeface="Calibri"/>
              <a:ea typeface="Calibri"/>
              <a:cs typeface="Calibri"/>
              <a:sym typeface="Calibri"/>
            </a:endParaRPr>
          </a:p>
        </p:txBody>
      </p:sp>
      <p:sp>
        <p:nvSpPr>
          <p:cNvPr id="664" name="Google Shape;664;g24e79fec4f6_0_86"/>
          <p:cNvSpPr txBox="1"/>
          <p:nvPr/>
        </p:nvSpPr>
        <p:spPr>
          <a:xfrm>
            <a:off x="495150" y="3783250"/>
            <a:ext cx="2811300" cy="8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dk1"/>
                </a:solidFill>
                <a:latin typeface="Calibri"/>
                <a:ea typeface="Calibri"/>
                <a:cs typeface="Calibri"/>
                <a:sym typeface="Calibri"/>
              </a:rPr>
              <a:t>49ms on Raspberry Pi 4</a:t>
            </a:r>
            <a:endParaRPr sz="21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24f15a5e723_0_11"/>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System Overview</a:t>
            </a:r>
            <a:endParaRPr sz="4000">
              <a:latin typeface="Arial"/>
              <a:ea typeface="Arial"/>
              <a:cs typeface="Arial"/>
              <a:sym typeface="Arial"/>
            </a:endParaRPr>
          </a:p>
        </p:txBody>
      </p:sp>
      <p:cxnSp>
        <p:nvCxnSpPr>
          <p:cNvPr id="670" name="Google Shape;670;g24f15a5e723_0_11"/>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671" name="Google Shape;671;g24f15a5e723_0_11"/>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672" name="Google Shape;672;g24f15a5e723_0_11"/>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673" name="Google Shape;673;g24f15a5e723_0_11"/>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674" name="Google Shape;674;g24f15a5e723_0_11"/>
          <p:cNvPicPr preferRelativeResize="0"/>
          <p:nvPr/>
        </p:nvPicPr>
        <p:blipFill>
          <a:blip r:embed="rId5">
            <a:alphaModFix/>
          </a:blip>
          <a:stretch>
            <a:fillRect/>
          </a:stretch>
        </p:blipFill>
        <p:spPr>
          <a:xfrm>
            <a:off x="1985938" y="1343023"/>
            <a:ext cx="8220075" cy="4171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4f15a5e723_0_21"/>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System Integration Goals</a:t>
            </a:r>
            <a:endParaRPr sz="4000">
              <a:latin typeface="Arial"/>
              <a:ea typeface="Arial"/>
              <a:cs typeface="Arial"/>
              <a:sym typeface="Arial"/>
            </a:endParaRPr>
          </a:p>
        </p:txBody>
      </p:sp>
      <p:cxnSp>
        <p:nvCxnSpPr>
          <p:cNvPr id="680" name="Google Shape;680;g24f15a5e723_0_21"/>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681" name="Google Shape;681;g24f15a5e723_0_21"/>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682" name="Google Shape;682;g24f15a5e723_0_21"/>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683" name="Google Shape;683;g24f15a5e723_0_21"/>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SzPts val="1100"/>
              <a:buNone/>
            </a:pPr>
            <a:r>
              <a:t/>
            </a:r>
            <a:endParaRPr baseline="30000" sz="1800">
              <a:solidFill>
                <a:schemeClr val="dk1"/>
              </a:solidFill>
            </a:endParaRPr>
          </a:p>
          <a:p>
            <a:pPr indent="0" lvl="0" marL="0" rtl="0" algn="r">
              <a:spcBef>
                <a:spcPts val="0"/>
              </a:spcBef>
              <a:spcAft>
                <a:spcPts val="0"/>
              </a:spcAft>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grpSp>
        <p:nvGrpSpPr>
          <p:cNvPr id="684" name="Google Shape;684;g24f15a5e723_0_21"/>
          <p:cNvGrpSpPr/>
          <p:nvPr/>
        </p:nvGrpSpPr>
        <p:grpSpPr>
          <a:xfrm rot="10800000">
            <a:off x="7214616" y="1707619"/>
            <a:ext cx="3913717" cy="3229629"/>
            <a:chOff x="2502450" y="2120314"/>
            <a:chExt cx="3913717" cy="3229629"/>
          </a:xfrm>
        </p:grpSpPr>
        <p:sp>
          <p:nvSpPr>
            <p:cNvPr id="685" name="Google Shape;685;g24f15a5e723_0_21"/>
            <p:cNvSpPr/>
            <p:nvPr/>
          </p:nvSpPr>
          <p:spPr>
            <a:xfrm rot="5400000">
              <a:off x="3761700" y="864900"/>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24f15a5e723_0_21"/>
            <p:cNvSpPr/>
            <p:nvPr/>
          </p:nvSpPr>
          <p:spPr>
            <a:xfrm rot="5400000">
              <a:off x="3761700" y="3352875"/>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24f15a5e723_0_21"/>
            <p:cNvSpPr/>
            <p:nvPr/>
          </p:nvSpPr>
          <p:spPr>
            <a:xfrm rot="5400000">
              <a:off x="5719417" y="2160664"/>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24f15a5e723_0_21"/>
            <p:cNvSpPr/>
            <p:nvPr/>
          </p:nvSpPr>
          <p:spPr>
            <a:xfrm rot="5400000">
              <a:off x="5714178" y="4653193"/>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g24f15a5e723_0_21"/>
          <p:cNvGrpSpPr/>
          <p:nvPr/>
        </p:nvGrpSpPr>
        <p:grpSpPr>
          <a:xfrm>
            <a:off x="4828032" y="2779776"/>
            <a:ext cx="1815350" cy="1306075"/>
            <a:chOff x="4158850" y="2703475"/>
            <a:chExt cx="1815350" cy="1306075"/>
          </a:xfrm>
        </p:grpSpPr>
        <p:sp>
          <p:nvSpPr>
            <p:cNvPr id="690" name="Google Shape;690;g24f15a5e723_0_21"/>
            <p:cNvSpPr/>
            <p:nvPr/>
          </p:nvSpPr>
          <p:spPr>
            <a:xfrm>
              <a:off x="4160400" y="2703475"/>
              <a:ext cx="1813800" cy="276900"/>
            </a:xfrm>
            <a:prstGeom prst="roundRect">
              <a:avLst>
                <a:gd fmla="val 50000"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24f15a5e723_0_21"/>
            <p:cNvSpPr/>
            <p:nvPr/>
          </p:nvSpPr>
          <p:spPr>
            <a:xfrm>
              <a:off x="4170411" y="2984743"/>
              <a:ext cx="1790700" cy="747900"/>
            </a:xfrm>
            <a:prstGeom prst="roundRect">
              <a:avLst>
                <a:gd fmla="val 5312"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24f15a5e723_0_21"/>
            <p:cNvSpPr/>
            <p:nvPr/>
          </p:nvSpPr>
          <p:spPr>
            <a:xfrm>
              <a:off x="4158850" y="3732650"/>
              <a:ext cx="1813800" cy="276900"/>
            </a:xfrm>
            <a:prstGeom prst="roundRect">
              <a:avLst>
                <a:gd fmla="val 50000"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24f15a5e723_0_21"/>
            <p:cNvSpPr/>
            <p:nvPr/>
          </p:nvSpPr>
          <p:spPr>
            <a:xfrm>
              <a:off x="4461675" y="2703475"/>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24f15a5e723_0_21"/>
            <p:cNvSpPr/>
            <p:nvPr/>
          </p:nvSpPr>
          <p:spPr>
            <a:xfrm>
              <a:off x="5452275" y="2703475"/>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24f15a5e723_0_21"/>
            <p:cNvSpPr/>
            <p:nvPr/>
          </p:nvSpPr>
          <p:spPr>
            <a:xfrm>
              <a:off x="4461675" y="3732650"/>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24f15a5e723_0_21"/>
            <p:cNvSpPr/>
            <p:nvPr/>
          </p:nvSpPr>
          <p:spPr>
            <a:xfrm>
              <a:off x="5452275" y="3732650"/>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g24f15a5e723_0_21"/>
          <p:cNvSpPr txBox="1"/>
          <p:nvPr/>
        </p:nvSpPr>
        <p:spPr>
          <a:xfrm>
            <a:off x="8233425" y="5166000"/>
            <a:ext cx="2595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Oystermaran</a:t>
            </a:r>
            <a:endParaRPr b="1" sz="1800"/>
          </a:p>
        </p:txBody>
      </p:sp>
      <p:sp>
        <p:nvSpPr>
          <p:cNvPr id="698" name="Google Shape;698;g24f15a5e723_0_21"/>
          <p:cNvSpPr txBox="1"/>
          <p:nvPr/>
        </p:nvSpPr>
        <p:spPr>
          <a:xfrm>
            <a:off x="4409300" y="4219550"/>
            <a:ext cx="2595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Basket</a:t>
            </a:r>
            <a:endParaRPr b="1"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24f15a5e723_0_79"/>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System Integration Goals: Locate Basket</a:t>
            </a:r>
            <a:endParaRPr sz="4000">
              <a:latin typeface="Arial"/>
              <a:ea typeface="Arial"/>
              <a:cs typeface="Arial"/>
              <a:sym typeface="Arial"/>
            </a:endParaRPr>
          </a:p>
        </p:txBody>
      </p:sp>
      <p:cxnSp>
        <p:nvCxnSpPr>
          <p:cNvPr id="704" name="Google Shape;704;g24f15a5e723_0_79"/>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705" name="Google Shape;705;g24f15a5e723_0_79"/>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706" name="Google Shape;706;g24f15a5e723_0_79"/>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707" name="Google Shape;707;g24f15a5e723_0_79"/>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SzPts val="1100"/>
              <a:buNone/>
            </a:pPr>
            <a:r>
              <a:t/>
            </a:r>
            <a:endParaRPr baseline="30000" sz="1800">
              <a:solidFill>
                <a:schemeClr val="dk1"/>
              </a:solidFill>
            </a:endParaRPr>
          </a:p>
          <a:p>
            <a:pPr indent="0" lvl="0" marL="0" rtl="0" algn="r">
              <a:spcBef>
                <a:spcPts val="0"/>
              </a:spcBef>
              <a:spcAft>
                <a:spcPts val="0"/>
              </a:spcAft>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grpSp>
        <p:nvGrpSpPr>
          <p:cNvPr id="708" name="Google Shape;708;g24f15a5e723_0_79"/>
          <p:cNvGrpSpPr/>
          <p:nvPr/>
        </p:nvGrpSpPr>
        <p:grpSpPr>
          <a:xfrm rot="10800000">
            <a:off x="7214616" y="1707619"/>
            <a:ext cx="3913717" cy="3229629"/>
            <a:chOff x="2502450" y="2120314"/>
            <a:chExt cx="3913717" cy="3229629"/>
          </a:xfrm>
        </p:grpSpPr>
        <p:sp>
          <p:nvSpPr>
            <p:cNvPr id="709" name="Google Shape;709;g24f15a5e723_0_79"/>
            <p:cNvSpPr/>
            <p:nvPr/>
          </p:nvSpPr>
          <p:spPr>
            <a:xfrm rot="5400000">
              <a:off x="3761700" y="864900"/>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24f15a5e723_0_79"/>
            <p:cNvSpPr/>
            <p:nvPr/>
          </p:nvSpPr>
          <p:spPr>
            <a:xfrm rot="5400000">
              <a:off x="3761700" y="3352875"/>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24f15a5e723_0_79"/>
            <p:cNvSpPr/>
            <p:nvPr/>
          </p:nvSpPr>
          <p:spPr>
            <a:xfrm rot="5400000">
              <a:off x="5719417" y="2160664"/>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24f15a5e723_0_79"/>
            <p:cNvSpPr/>
            <p:nvPr/>
          </p:nvSpPr>
          <p:spPr>
            <a:xfrm rot="5400000">
              <a:off x="5714178" y="4653193"/>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g24f15a5e723_0_79"/>
          <p:cNvGrpSpPr/>
          <p:nvPr/>
        </p:nvGrpSpPr>
        <p:grpSpPr>
          <a:xfrm>
            <a:off x="4828032" y="2779776"/>
            <a:ext cx="1815350" cy="1306075"/>
            <a:chOff x="4158850" y="2703475"/>
            <a:chExt cx="1815350" cy="1306075"/>
          </a:xfrm>
        </p:grpSpPr>
        <p:sp>
          <p:nvSpPr>
            <p:cNvPr id="714" name="Google Shape;714;g24f15a5e723_0_79"/>
            <p:cNvSpPr/>
            <p:nvPr/>
          </p:nvSpPr>
          <p:spPr>
            <a:xfrm>
              <a:off x="4160400" y="2703475"/>
              <a:ext cx="1813800" cy="276900"/>
            </a:xfrm>
            <a:prstGeom prst="roundRect">
              <a:avLst>
                <a:gd fmla="val 50000"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4f15a5e723_0_79"/>
            <p:cNvSpPr/>
            <p:nvPr/>
          </p:nvSpPr>
          <p:spPr>
            <a:xfrm>
              <a:off x="4170411" y="2984743"/>
              <a:ext cx="1790700" cy="747900"/>
            </a:xfrm>
            <a:prstGeom prst="roundRect">
              <a:avLst>
                <a:gd fmla="val 5312"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24f15a5e723_0_79"/>
            <p:cNvSpPr/>
            <p:nvPr/>
          </p:nvSpPr>
          <p:spPr>
            <a:xfrm>
              <a:off x="4158850" y="3732650"/>
              <a:ext cx="1813800" cy="276900"/>
            </a:xfrm>
            <a:prstGeom prst="roundRect">
              <a:avLst>
                <a:gd fmla="val 50000"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24f15a5e723_0_79"/>
            <p:cNvSpPr/>
            <p:nvPr/>
          </p:nvSpPr>
          <p:spPr>
            <a:xfrm>
              <a:off x="4461675" y="2703475"/>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24f15a5e723_0_79"/>
            <p:cNvSpPr/>
            <p:nvPr/>
          </p:nvSpPr>
          <p:spPr>
            <a:xfrm>
              <a:off x="5452275" y="2703475"/>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24f15a5e723_0_79"/>
            <p:cNvSpPr/>
            <p:nvPr/>
          </p:nvSpPr>
          <p:spPr>
            <a:xfrm>
              <a:off x="4461675" y="3732650"/>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24f15a5e723_0_79"/>
            <p:cNvSpPr/>
            <p:nvPr/>
          </p:nvSpPr>
          <p:spPr>
            <a:xfrm>
              <a:off x="5452275" y="3732650"/>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g24f15a5e723_0_79"/>
          <p:cNvSpPr/>
          <p:nvPr/>
        </p:nvSpPr>
        <p:spPr>
          <a:xfrm>
            <a:off x="3930000" y="1738113"/>
            <a:ext cx="3611400" cy="3389400"/>
          </a:xfrm>
          <a:prstGeom prst="donut">
            <a:avLst>
              <a:gd fmla="val 10331" name="adj"/>
            </a:avLst>
          </a:prstGeom>
          <a:solidFill>
            <a:srgbClr val="1DA0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24f15a5e723_0_104"/>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System Integration Goals: Calculate Response</a:t>
            </a:r>
            <a:endParaRPr sz="4000">
              <a:latin typeface="Arial"/>
              <a:ea typeface="Arial"/>
              <a:cs typeface="Arial"/>
              <a:sym typeface="Arial"/>
            </a:endParaRPr>
          </a:p>
        </p:txBody>
      </p:sp>
      <p:cxnSp>
        <p:nvCxnSpPr>
          <p:cNvPr id="727" name="Google Shape;727;g24f15a5e723_0_104"/>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728" name="Google Shape;728;g24f15a5e723_0_104"/>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729" name="Google Shape;729;g24f15a5e723_0_104"/>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730" name="Google Shape;730;g24f15a5e723_0_104"/>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SzPts val="1100"/>
              <a:buNone/>
            </a:pPr>
            <a:r>
              <a:t/>
            </a:r>
            <a:endParaRPr baseline="30000" sz="1800">
              <a:solidFill>
                <a:schemeClr val="dk1"/>
              </a:solidFill>
            </a:endParaRPr>
          </a:p>
          <a:p>
            <a:pPr indent="0" lvl="0" marL="0" rtl="0" algn="r">
              <a:spcBef>
                <a:spcPts val="0"/>
              </a:spcBef>
              <a:spcAft>
                <a:spcPts val="0"/>
              </a:spcAft>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grpSp>
        <p:nvGrpSpPr>
          <p:cNvPr id="731" name="Google Shape;731;g24f15a5e723_0_104"/>
          <p:cNvGrpSpPr/>
          <p:nvPr/>
        </p:nvGrpSpPr>
        <p:grpSpPr>
          <a:xfrm rot="10800000">
            <a:off x="7215502" y="1707619"/>
            <a:ext cx="3913717" cy="3229629"/>
            <a:chOff x="2502450" y="2120314"/>
            <a:chExt cx="3913717" cy="3229629"/>
          </a:xfrm>
        </p:grpSpPr>
        <p:sp>
          <p:nvSpPr>
            <p:cNvPr id="732" name="Google Shape;732;g24f15a5e723_0_104"/>
            <p:cNvSpPr/>
            <p:nvPr/>
          </p:nvSpPr>
          <p:spPr>
            <a:xfrm rot="5400000">
              <a:off x="3761700" y="864900"/>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24f15a5e723_0_104"/>
            <p:cNvSpPr/>
            <p:nvPr/>
          </p:nvSpPr>
          <p:spPr>
            <a:xfrm rot="5400000">
              <a:off x="3761700" y="3352875"/>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24f15a5e723_0_104"/>
            <p:cNvSpPr/>
            <p:nvPr/>
          </p:nvSpPr>
          <p:spPr>
            <a:xfrm rot="5400000">
              <a:off x="5719417" y="2160664"/>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24f15a5e723_0_104"/>
            <p:cNvSpPr/>
            <p:nvPr/>
          </p:nvSpPr>
          <p:spPr>
            <a:xfrm rot="5400000">
              <a:off x="5714178" y="4653193"/>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g24f15a5e723_0_104"/>
          <p:cNvGrpSpPr/>
          <p:nvPr/>
        </p:nvGrpSpPr>
        <p:grpSpPr>
          <a:xfrm>
            <a:off x="4828032" y="2779776"/>
            <a:ext cx="1815350" cy="1306075"/>
            <a:chOff x="4158850" y="2703475"/>
            <a:chExt cx="1815350" cy="1306075"/>
          </a:xfrm>
        </p:grpSpPr>
        <p:sp>
          <p:nvSpPr>
            <p:cNvPr id="737" name="Google Shape;737;g24f15a5e723_0_104"/>
            <p:cNvSpPr/>
            <p:nvPr/>
          </p:nvSpPr>
          <p:spPr>
            <a:xfrm>
              <a:off x="4160400" y="2703475"/>
              <a:ext cx="1813800" cy="276900"/>
            </a:xfrm>
            <a:prstGeom prst="roundRect">
              <a:avLst>
                <a:gd fmla="val 50000"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24f15a5e723_0_104"/>
            <p:cNvSpPr/>
            <p:nvPr/>
          </p:nvSpPr>
          <p:spPr>
            <a:xfrm>
              <a:off x="4170411" y="2984743"/>
              <a:ext cx="1790700" cy="747900"/>
            </a:xfrm>
            <a:prstGeom prst="roundRect">
              <a:avLst>
                <a:gd fmla="val 5312"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24f15a5e723_0_104"/>
            <p:cNvSpPr/>
            <p:nvPr/>
          </p:nvSpPr>
          <p:spPr>
            <a:xfrm>
              <a:off x="4158850" y="3732650"/>
              <a:ext cx="1813800" cy="276900"/>
            </a:xfrm>
            <a:prstGeom prst="roundRect">
              <a:avLst>
                <a:gd fmla="val 50000"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24f15a5e723_0_104"/>
            <p:cNvSpPr/>
            <p:nvPr/>
          </p:nvSpPr>
          <p:spPr>
            <a:xfrm>
              <a:off x="4461675" y="2703475"/>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24f15a5e723_0_104"/>
            <p:cNvSpPr/>
            <p:nvPr/>
          </p:nvSpPr>
          <p:spPr>
            <a:xfrm>
              <a:off x="5452275" y="2703475"/>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24f15a5e723_0_104"/>
            <p:cNvSpPr/>
            <p:nvPr/>
          </p:nvSpPr>
          <p:spPr>
            <a:xfrm>
              <a:off x="4461675" y="3732650"/>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4f15a5e723_0_104"/>
            <p:cNvSpPr/>
            <p:nvPr/>
          </p:nvSpPr>
          <p:spPr>
            <a:xfrm>
              <a:off x="5452275" y="3732650"/>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g24f15a5e723_0_104"/>
          <p:cNvSpPr/>
          <p:nvPr/>
        </p:nvSpPr>
        <p:spPr>
          <a:xfrm>
            <a:off x="6797525" y="3044175"/>
            <a:ext cx="2229900" cy="747900"/>
          </a:xfrm>
          <a:prstGeom prst="leftArrow">
            <a:avLst>
              <a:gd fmla="val 50000" name="adj1"/>
              <a:gd fmla="val 50000" name="adj2"/>
            </a:avLst>
          </a:prstGeom>
          <a:solidFill>
            <a:srgbClr val="1DA0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4eabb32904_0_23"/>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Previous Work: Oystermaran 1.0</a:t>
            </a:r>
            <a:endParaRPr sz="4000">
              <a:latin typeface="Arial"/>
              <a:ea typeface="Arial"/>
              <a:cs typeface="Arial"/>
              <a:sym typeface="Arial"/>
            </a:endParaRPr>
          </a:p>
        </p:txBody>
      </p:sp>
      <p:cxnSp>
        <p:nvCxnSpPr>
          <p:cNvPr id="125" name="Google Shape;125;g24eabb32904_0_23"/>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126" name="Google Shape;126;g24eabb32904_0_23"/>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127" name="Google Shape;127;g24eabb32904_0_23"/>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128" name="Google Shape;128;g24eabb32904_0_23"/>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129" name="Google Shape;129;g24eabb32904_0_23"/>
          <p:cNvPicPr preferRelativeResize="0"/>
          <p:nvPr/>
        </p:nvPicPr>
        <p:blipFill rotWithShape="1">
          <a:blip r:embed="rId5">
            <a:alphaModFix/>
          </a:blip>
          <a:srcRect b="0" l="6690" r="0" t="0"/>
          <a:stretch/>
        </p:blipFill>
        <p:spPr>
          <a:xfrm>
            <a:off x="448950" y="1320713"/>
            <a:ext cx="7289027" cy="4394249"/>
          </a:xfrm>
          <a:prstGeom prst="rect">
            <a:avLst/>
          </a:prstGeom>
          <a:noFill/>
          <a:ln>
            <a:noFill/>
          </a:ln>
        </p:spPr>
      </p:pic>
      <p:sp>
        <p:nvSpPr>
          <p:cNvPr id="130" name="Google Shape;130;g24eabb32904_0_23"/>
          <p:cNvSpPr txBox="1"/>
          <p:nvPr/>
        </p:nvSpPr>
        <p:spPr>
          <a:xfrm>
            <a:off x="7840725" y="1265325"/>
            <a:ext cx="4170000" cy="3416400"/>
          </a:xfrm>
          <a:prstGeom prst="rect">
            <a:avLst/>
          </a:prstGeom>
          <a:noFill/>
          <a:ln>
            <a:noFill/>
          </a:ln>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b="1" lang="en-US" sz="2300">
                <a:solidFill>
                  <a:srgbClr val="222A35"/>
                </a:solidFill>
              </a:rPr>
              <a:t>2021 edition:</a:t>
            </a:r>
            <a:endParaRPr b="1" sz="2300">
              <a:solidFill>
                <a:srgbClr val="222A35"/>
              </a:solidFill>
            </a:endParaRPr>
          </a:p>
          <a:p>
            <a:pPr indent="-374650" lvl="0" marL="457200" rtl="0" algn="l">
              <a:lnSpc>
                <a:spcPct val="150000"/>
              </a:lnSpc>
              <a:spcBef>
                <a:spcPts val="1200"/>
              </a:spcBef>
              <a:spcAft>
                <a:spcPts val="0"/>
              </a:spcAft>
              <a:buClr>
                <a:srgbClr val="222A35"/>
              </a:buClr>
              <a:buSzPts val="2300"/>
              <a:buChar char="●"/>
            </a:pPr>
            <a:r>
              <a:rPr lang="en-US" sz="2300">
                <a:solidFill>
                  <a:srgbClr val="222A35"/>
                </a:solidFill>
              </a:rPr>
              <a:t>Validated proof-of-concept</a:t>
            </a:r>
            <a:endParaRPr sz="2300">
              <a:solidFill>
                <a:srgbClr val="222A35"/>
              </a:solidFill>
            </a:endParaRPr>
          </a:p>
          <a:p>
            <a:pPr indent="-374650" lvl="0" marL="457200" rtl="0" algn="l">
              <a:lnSpc>
                <a:spcPct val="150000"/>
              </a:lnSpc>
              <a:spcBef>
                <a:spcPts val="0"/>
              </a:spcBef>
              <a:spcAft>
                <a:spcPts val="0"/>
              </a:spcAft>
              <a:buClr>
                <a:srgbClr val="222A35"/>
              </a:buClr>
              <a:buSzPts val="2300"/>
              <a:buChar char="●"/>
            </a:pPr>
            <a:r>
              <a:rPr lang="en-US" sz="2300">
                <a:solidFill>
                  <a:srgbClr val="222A35"/>
                </a:solidFill>
              </a:rPr>
              <a:t>Areas for improvement:</a:t>
            </a:r>
            <a:endParaRPr sz="2300">
              <a:solidFill>
                <a:srgbClr val="222A35"/>
              </a:solidFill>
            </a:endParaRPr>
          </a:p>
          <a:p>
            <a:pPr indent="-374650" lvl="1" marL="914400" rtl="0" algn="l">
              <a:lnSpc>
                <a:spcPct val="150000"/>
              </a:lnSpc>
              <a:spcBef>
                <a:spcPts val="0"/>
              </a:spcBef>
              <a:spcAft>
                <a:spcPts val="0"/>
              </a:spcAft>
              <a:buClr>
                <a:srgbClr val="222A35"/>
              </a:buClr>
              <a:buSzPts val="2300"/>
              <a:buChar char="○"/>
            </a:pPr>
            <a:r>
              <a:rPr lang="en-US" sz="2300">
                <a:solidFill>
                  <a:srgbClr val="222A35"/>
                </a:solidFill>
              </a:rPr>
              <a:t>maneuverability</a:t>
            </a:r>
            <a:endParaRPr sz="2300">
              <a:solidFill>
                <a:srgbClr val="222A35"/>
              </a:solidFill>
            </a:endParaRPr>
          </a:p>
          <a:p>
            <a:pPr indent="-374650" lvl="1" marL="914400" rtl="0" algn="l">
              <a:lnSpc>
                <a:spcPct val="150000"/>
              </a:lnSpc>
              <a:spcBef>
                <a:spcPts val="0"/>
              </a:spcBef>
              <a:spcAft>
                <a:spcPts val="0"/>
              </a:spcAft>
              <a:buClr>
                <a:srgbClr val="222A35"/>
              </a:buClr>
              <a:buSzPts val="2300"/>
              <a:buChar char="○"/>
            </a:pPr>
            <a:r>
              <a:rPr lang="en-US" sz="2300">
                <a:solidFill>
                  <a:srgbClr val="222A35"/>
                </a:solidFill>
              </a:rPr>
              <a:t>autonomy</a:t>
            </a:r>
            <a:endParaRPr sz="2300">
              <a:solidFill>
                <a:srgbClr val="222A35"/>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24f15a5e723_0_153"/>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System Integration Goals: Center Over Basket</a:t>
            </a:r>
            <a:endParaRPr sz="4000">
              <a:latin typeface="Arial"/>
              <a:ea typeface="Arial"/>
              <a:cs typeface="Arial"/>
              <a:sym typeface="Arial"/>
            </a:endParaRPr>
          </a:p>
        </p:txBody>
      </p:sp>
      <p:cxnSp>
        <p:nvCxnSpPr>
          <p:cNvPr id="750" name="Google Shape;750;g24f15a5e723_0_153"/>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751" name="Google Shape;751;g24f15a5e723_0_153"/>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752" name="Google Shape;752;g24f15a5e723_0_153"/>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753" name="Google Shape;753;g24f15a5e723_0_153"/>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SzPts val="1100"/>
              <a:buNone/>
            </a:pPr>
            <a:r>
              <a:t/>
            </a:r>
            <a:endParaRPr baseline="30000" sz="1800">
              <a:solidFill>
                <a:schemeClr val="dk1"/>
              </a:solidFill>
            </a:endParaRPr>
          </a:p>
          <a:p>
            <a:pPr indent="0" lvl="0" marL="0" rtl="0" algn="r">
              <a:spcBef>
                <a:spcPts val="0"/>
              </a:spcBef>
              <a:spcAft>
                <a:spcPts val="0"/>
              </a:spcAft>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grpSp>
        <p:nvGrpSpPr>
          <p:cNvPr id="754" name="Google Shape;754;g24f15a5e723_0_153"/>
          <p:cNvGrpSpPr/>
          <p:nvPr/>
        </p:nvGrpSpPr>
        <p:grpSpPr>
          <a:xfrm>
            <a:off x="4828032" y="2779776"/>
            <a:ext cx="1815350" cy="1306075"/>
            <a:chOff x="4158850" y="2703475"/>
            <a:chExt cx="1815350" cy="1306075"/>
          </a:xfrm>
        </p:grpSpPr>
        <p:sp>
          <p:nvSpPr>
            <p:cNvPr id="755" name="Google Shape;755;g24f15a5e723_0_153"/>
            <p:cNvSpPr/>
            <p:nvPr/>
          </p:nvSpPr>
          <p:spPr>
            <a:xfrm>
              <a:off x="4160400" y="2703475"/>
              <a:ext cx="1813800" cy="276900"/>
            </a:xfrm>
            <a:prstGeom prst="roundRect">
              <a:avLst>
                <a:gd fmla="val 50000"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24f15a5e723_0_153"/>
            <p:cNvSpPr/>
            <p:nvPr/>
          </p:nvSpPr>
          <p:spPr>
            <a:xfrm>
              <a:off x="4170411" y="2984743"/>
              <a:ext cx="1790700" cy="747900"/>
            </a:xfrm>
            <a:prstGeom prst="roundRect">
              <a:avLst>
                <a:gd fmla="val 5312"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4f15a5e723_0_153"/>
            <p:cNvSpPr/>
            <p:nvPr/>
          </p:nvSpPr>
          <p:spPr>
            <a:xfrm>
              <a:off x="4158850" y="3732650"/>
              <a:ext cx="1813800" cy="276900"/>
            </a:xfrm>
            <a:prstGeom prst="roundRect">
              <a:avLst>
                <a:gd fmla="val 50000"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24f15a5e723_0_153"/>
            <p:cNvSpPr/>
            <p:nvPr/>
          </p:nvSpPr>
          <p:spPr>
            <a:xfrm>
              <a:off x="4461675" y="2703475"/>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24f15a5e723_0_153"/>
            <p:cNvSpPr/>
            <p:nvPr/>
          </p:nvSpPr>
          <p:spPr>
            <a:xfrm>
              <a:off x="5452275" y="2703475"/>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24f15a5e723_0_153"/>
            <p:cNvSpPr/>
            <p:nvPr/>
          </p:nvSpPr>
          <p:spPr>
            <a:xfrm>
              <a:off x="4461675" y="3732650"/>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24f15a5e723_0_153"/>
            <p:cNvSpPr/>
            <p:nvPr/>
          </p:nvSpPr>
          <p:spPr>
            <a:xfrm>
              <a:off x="5452275" y="3732650"/>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g24f15a5e723_0_153"/>
          <p:cNvGrpSpPr/>
          <p:nvPr/>
        </p:nvGrpSpPr>
        <p:grpSpPr>
          <a:xfrm rot="10800000">
            <a:off x="7214616" y="1707619"/>
            <a:ext cx="3913717" cy="3229629"/>
            <a:chOff x="2502450" y="2120314"/>
            <a:chExt cx="3913717" cy="3229629"/>
          </a:xfrm>
        </p:grpSpPr>
        <p:sp>
          <p:nvSpPr>
            <p:cNvPr id="763" name="Google Shape;763;g24f15a5e723_0_153"/>
            <p:cNvSpPr/>
            <p:nvPr/>
          </p:nvSpPr>
          <p:spPr>
            <a:xfrm rot="5400000">
              <a:off x="3761700" y="864900"/>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4f15a5e723_0_153"/>
            <p:cNvSpPr/>
            <p:nvPr/>
          </p:nvSpPr>
          <p:spPr>
            <a:xfrm rot="5400000">
              <a:off x="3761700" y="3352875"/>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4f15a5e723_0_153"/>
            <p:cNvSpPr/>
            <p:nvPr/>
          </p:nvSpPr>
          <p:spPr>
            <a:xfrm rot="5400000">
              <a:off x="5719417" y="2160664"/>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24f15a5e723_0_153"/>
            <p:cNvSpPr/>
            <p:nvPr/>
          </p:nvSpPr>
          <p:spPr>
            <a:xfrm rot="5400000">
              <a:off x="5714178" y="4653193"/>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24f15a5e723_0_203"/>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System Integration Goals: Center Over Basket</a:t>
            </a:r>
            <a:endParaRPr sz="4000">
              <a:latin typeface="Arial"/>
              <a:ea typeface="Arial"/>
              <a:cs typeface="Arial"/>
              <a:sym typeface="Arial"/>
            </a:endParaRPr>
          </a:p>
        </p:txBody>
      </p:sp>
      <p:cxnSp>
        <p:nvCxnSpPr>
          <p:cNvPr id="772" name="Google Shape;772;g24f15a5e723_0_203"/>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773" name="Google Shape;773;g24f15a5e723_0_203"/>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774" name="Google Shape;774;g24f15a5e723_0_203"/>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775" name="Google Shape;775;g24f15a5e723_0_203"/>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SzPts val="1100"/>
              <a:buNone/>
            </a:pPr>
            <a:r>
              <a:t/>
            </a:r>
            <a:endParaRPr baseline="30000" sz="1800">
              <a:solidFill>
                <a:schemeClr val="dk1"/>
              </a:solidFill>
            </a:endParaRPr>
          </a:p>
          <a:p>
            <a:pPr indent="0" lvl="0" marL="0" rtl="0" algn="r">
              <a:spcBef>
                <a:spcPts val="0"/>
              </a:spcBef>
              <a:spcAft>
                <a:spcPts val="0"/>
              </a:spcAft>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grpSp>
        <p:nvGrpSpPr>
          <p:cNvPr id="776" name="Google Shape;776;g24f15a5e723_0_203"/>
          <p:cNvGrpSpPr/>
          <p:nvPr/>
        </p:nvGrpSpPr>
        <p:grpSpPr>
          <a:xfrm>
            <a:off x="4830850" y="2775963"/>
            <a:ext cx="1815350" cy="1306075"/>
            <a:chOff x="4158850" y="2703475"/>
            <a:chExt cx="1815350" cy="1306075"/>
          </a:xfrm>
        </p:grpSpPr>
        <p:sp>
          <p:nvSpPr>
            <p:cNvPr id="777" name="Google Shape;777;g24f15a5e723_0_203"/>
            <p:cNvSpPr/>
            <p:nvPr/>
          </p:nvSpPr>
          <p:spPr>
            <a:xfrm>
              <a:off x="4160400" y="2703475"/>
              <a:ext cx="1813800" cy="276900"/>
            </a:xfrm>
            <a:prstGeom prst="roundRect">
              <a:avLst>
                <a:gd fmla="val 50000"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24f15a5e723_0_203"/>
            <p:cNvSpPr/>
            <p:nvPr/>
          </p:nvSpPr>
          <p:spPr>
            <a:xfrm>
              <a:off x="4170411" y="2984743"/>
              <a:ext cx="1790700" cy="747900"/>
            </a:xfrm>
            <a:prstGeom prst="roundRect">
              <a:avLst>
                <a:gd fmla="val 5312"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24f15a5e723_0_203"/>
            <p:cNvSpPr/>
            <p:nvPr/>
          </p:nvSpPr>
          <p:spPr>
            <a:xfrm>
              <a:off x="4158850" y="3732650"/>
              <a:ext cx="1813800" cy="276900"/>
            </a:xfrm>
            <a:prstGeom prst="roundRect">
              <a:avLst>
                <a:gd fmla="val 50000" name="adj"/>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24f15a5e723_0_203"/>
            <p:cNvSpPr/>
            <p:nvPr/>
          </p:nvSpPr>
          <p:spPr>
            <a:xfrm>
              <a:off x="4461675" y="2703475"/>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24f15a5e723_0_203"/>
            <p:cNvSpPr/>
            <p:nvPr/>
          </p:nvSpPr>
          <p:spPr>
            <a:xfrm>
              <a:off x="5452275" y="2703475"/>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24f15a5e723_0_203"/>
            <p:cNvSpPr/>
            <p:nvPr/>
          </p:nvSpPr>
          <p:spPr>
            <a:xfrm>
              <a:off x="4461675" y="3732650"/>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24f15a5e723_0_203"/>
            <p:cNvSpPr/>
            <p:nvPr/>
          </p:nvSpPr>
          <p:spPr>
            <a:xfrm>
              <a:off x="5452275" y="3732650"/>
              <a:ext cx="132300" cy="2769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g24f15a5e723_0_203"/>
          <p:cNvGrpSpPr/>
          <p:nvPr/>
        </p:nvGrpSpPr>
        <p:grpSpPr>
          <a:xfrm rot="10800000">
            <a:off x="4139139" y="1814194"/>
            <a:ext cx="3913717" cy="3229629"/>
            <a:chOff x="2502450" y="2120314"/>
            <a:chExt cx="3913717" cy="3229629"/>
          </a:xfrm>
        </p:grpSpPr>
        <p:sp>
          <p:nvSpPr>
            <p:cNvPr id="785" name="Google Shape;785;g24f15a5e723_0_203"/>
            <p:cNvSpPr/>
            <p:nvPr/>
          </p:nvSpPr>
          <p:spPr>
            <a:xfrm rot="5400000">
              <a:off x="3761700" y="864900"/>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24f15a5e723_0_203"/>
            <p:cNvSpPr/>
            <p:nvPr/>
          </p:nvSpPr>
          <p:spPr>
            <a:xfrm rot="5400000">
              <a:off x="3761700" y="3352875"/>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24f15a5e723_0_203"/>
            <p:cNvSpPr/>
            <p:nvPr/>
          </p:nvSpPr>
          <p:spPr>
            <a:xfrm rot="5400000">
              <a:off x="5719417" y="2160664"/>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24f15a5e723_0_203"/>
            <p:cNvSpPr/>
            <p:nvPr/>
          </p:nvSpPr>
          <p:spPr>
            <a:xfrm rot="5400000">
              <a:off x="5714178" y="4653193"/>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24f15a5e723_0_1"/>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System Integration Demo</a:t>
            </a:r>
            <a:endParaRPr sz="4000">
              <a:latin typeface="Arial"/>
              <a:ea typeface="Arial"/>
              <a:cs typeface="Arial"/>
              <a:sym typeface="Arial"/>
            </a:endParaRPr>
          </a:p>
        </p:txBody>
      </p:sp>
      <p:cxnSp>
        <p:nvCxnSpPr>
          <p:cNvPr id="794" name="Google Shape;794;g24f15a5e723_0_1"/>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795" name="Google Shape;795;g24f15a5e723_0_1"/>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796" name="Google Shape;796;g24f15a5e723_0_1"/>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797" name="Google Shape;797;g24f15a5e723_0_1"/>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798" name="Google Shape;798;g24f15a5e723_0_1" title="Integration_Demo.mp4">
            <a:hlinkClick r:id="rId5"/>
          </p:cNvPr>
          <p:cNvPicPr preferRelativeResize="0"/>
          <p:nvPr/>
        </p:nvPicPr>
        <p:blipFill>
          <a:blip r:embed="rId6">
            <a:alphaModFix/>
          </a:blip>
          <a:stretch>
            <a:fillRect/>
          </a:stretch>
        </p:blipFill>
        <p:spPr>
          <a:xfrm>
            <a:off x="2031925" y="1052348"/>
            <a:ext cx="8708045" cy="489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20a55c8997a_4_0"/>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System Integration Demo</a:t>
            </a:r>
            <a:endParaRPr sz="4000">
              <a:latin typeface="Arial"/>
              <a:ea typeface="Arial"/>
              <a:cs typeface="Arial"/>
              <a:sym typeface="Arial"/>
            </a:endParaRPr>
          </a:p>
        </p:txBody>
      </p:sp>
      <p:cxnSp>
        <p:nvCxnSpPr>
          <p:cNvPr id="804" name="Google Shape;804;g20a55c8997a_4_0"/>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805" name="Google Shape;805;g20a55c8997a_4_0"/>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806" name="Google Shape;806;g20a55c8997a_4_0"/>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807" name="Google Shape;807;g20a55c8997a_4_0"/>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808" name="Google Shape;808;g20a55c8997a_4_0" title="Integration_Demo.mp4">
            <a:hlinkClick r:id="rId5"/>
          </p:cNvPr>
          <p:cNvPicPr preferRelativeResize="0"/>
          <p:nvPr/>
        </p:nvPicPr>
        <p:blipFill>
          <a:blip r:embed="rId6">
            <a:alphaModFix/>
          </a:blip>
          <a:stretch>
            <a:fillRect/>
          </a:stretch>
        </p:blipFill>
        <p:spPr>
          <a:xfrm>
            <a:off x="2031925" y="1052348"/>
            <a:ext cx="8708045" cy="4898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24eabb32904_0_87"/>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Next Steps</a:t>
            </a:r>
            <a:endParaRPr sz="4000">
              <a:latin typeface="Arial"/>
              <a:ea typeface="Arial"/>
              <a:cs typeface="Arial"/>
              <a:sym typeface="Arial"/>
            </a:endParaRPr>
          </a:p>
        </p:txBody>
      </p:sp>
      <p:cxnSp>
        <p:nvCxnSpPr>
          <p:cNvPr id="814" name="Google Shape;814;g24eabb32904_0_87"/>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815" name="Google Shape;815;g24eabb32904_0_87"/>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816" name="Google Shape;816;g24eabb32904_0_87"/>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817" name="Google Shape;817;g24eabb32904_0_87"/>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sp>
        <p:nvSpPr>
          <p:cNvPr id="818" name="Google Shape;818;g24eabb32904_0_87"/>
          <p:cNvSpPr txBox="1"/>
          <p:nvPr/>
        </p:nvSpPr>
        <p:spPr>
          <a:xfrm>
            <a:off x="7582075" y="1309075"/>
            <a:ext cx="4733400" cy="3416400"/>
          </a:xfrm>
          <a:prstGeom prst="rect">
            <a:avLst/>
          </a:prstGeom>
          <a:noFill/>
          <a:ln>
            <a:noFill/>
          </a:ln>
        </p:spPr>
        <p:txBody>
          <a:bodyPr anchorCtr="0" anchor="ctr" bIns="91425" lIns="91425" spcFirstLastPara="1" rIns="91425" wrap="square" tIns="91425">
            <a:normAutofit fontScale="92500" lnSpcReduction="20000"/>
          </a:bodyPr>
          <a:lstStyle/>
          <a:p>
            <a:pPr indent="-363696" lvl="0" marL="457200" rtl="0" algn="l">
              <a:lnSpc>
                <a:spcPct val="150000"/>
              </a:lnSpc>
              <a:spcBef>
                <a:spcPts val="0"/>
              </a:spcBef>
              <a:spcAft>
                <a:spcPts val="0"/>
              </a:spcAft>
              <a:buClr>
                <a:srgbClr val="222A35"/>
              </a:buClr>
              <a:buSzPct val="100000"/>
              <a:buChar char="●"/>
            </a:pPr>
            <a:r>
              <a:rPr lang="en-US" sz="2300">
                <a:solidFill>
                  <a:srgbClr val="222A35"/>
                </a:solidFill>
              </a:rPr>
              <a:t>Track progress through array</a:t>
            </a:r>
            <a:endParaRPr sz="2300">
              <a:solidFill>
                <a:srgbClr val="222A35"/>
              </a:solidFill>
            </a:endParaRPr>
          </a:p>
          <a:p>
            <a:pPr indent="-363696" lvl="0" marL="457200" rtl="0" algn="l">
              <a:lnSpc>
                <a:spcPct val="150000"/>
              </a:lnSpc>
              <a:spcBef>
                <a:spcPts val="0"/>
              </a:spcBef>
              <a:spcAft>
                <a:spcPts val="0"/>
              </a:spcAft>
              <a:buClr>
                <a:srgbClr val="222A35"/>
              </a:buClr>
              <a:buSzPct val="100000"/>
              <a:buChar char="●"/>
            </a:pPr>
            <a:r>
              <a:rPr lang="en-US" sz="2300">
                <a:solidFill>
                  <a:srgbClr val="222A35"/>
                </a:solidFill>
              </a:rPr>
              <a:t>Move between rows</a:t>
            </a:r>
            <a:endParaRPr sz="2300">
              <a:solidFill>
                <a:srgbClr val="222A35"/>
              </a:solidFill>
            </a:endParaRPr>
          </a:p>
          <a:p>
            <a:pPr indent="-363696" lvl="0" marL="457200" rtl="0" algn="l">
              <a:lnSpc>
                <a:spcPct val="150000"/>
              </a:lnSpc>
              <a:spcBef>
                <a:spcPts val="0"/>
              </a:spcBef>
              <a:spcAft>
                <a:spcPts val="0"/>
              </a:spcAft>
              <a:buClr>
                <a:srgbClr val="222A35"/>
              </a:buClr>
              <a:buSzPct val="100000"/>
              <a:buChar char="●"/>
            </a:pPr>
            <a:r>
              <a:rPr lang="en-US" sz="2300">
                <a:solidFill>
                  <a:srgbClr val="222A35"/>
                </a:solidFill>
              </a:rPr>
              <a:t>Maneuver resiliently through crowded array</a:t>
            </a:r>
            <a:endParaRPr sz="2300">
              <a:solidFill>
                <a:srgbClr val="222A35"/>
              </a:solidFill>
            </a:endParaRPr>
          </a:p>
          <a:p>
            <a:pPr indent="-363696" lvl="0" marL="457200" rtl="0" algn="l">
              <a:lnSpc>
                <a:spcPct val="150000"/>
              </a:lnSpc>
              <a:spcBef>
                <a:spcPts val="0"/>
              </a:spcBef>
              <a:spcAft>
                <a:spcPts val="0"/>
              </a:spcAft>
              <a:buClr>
                <a:srgbClr val="222A35"/>
              </a:buClr>
              <a:buSzPct val="100000"/>
              <a:buChar char="●"/>
            </a:pPr>
            <a:r>
              <a:rPr lang="en-US" sz="2300">
                <a:solidFill>
                  <a:srgbClr val="222A35"/>
                </a:solidFill>
              </a:rPr>
              <a:t>Scale up simulation</a:t>
            </a:r>
            <a:endParaRPr sz="2300">
              <a:solidFill>
                <a:srgbClr val="222A35"/>
              </a:solidFill>
            </a:endParaRPr>
          </a:p>
        </p:txBody>
      </p:sp>
      <p:pic>
        <p:nvPicPr>
          <p:cNvPr id="819" name="Google Shape;819;g24eabb32904_0_87"/>
          <p:cNvPicPr preferRelativeResize="0"/>
          <p:nvPr/>
        </p:nvPicPr>
        <p:blipFill>
          <a:blip r:embed="rId5">
            <a:alphaModFix/>
          </a:blip>
          <a:stretch>
            <a:fillRect/>
          </a:stretch>
        </p:blipFill>
        <p:spPr>
          <a:xfrm>
            <a:off x="448951" y="1428453"/>
            <a:ext cx="6902973" cy="3882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3"/>
          <p:cNvSpPr txBox="1"/>
          <p:nvPr>
            <p:ph idx="1" type="subTitle"/>
          </p:nvPr>
        </p:nvSpPr>
        <p:spPr>
          <a:xfrm>
            <a:off x="551545" y="4010010"/>
            <a:ext cx="10871200" cy="2354507"/>
          </a:xfrm>
          <a:prstGeom prst="rect">
            <a:avLst/>
          </a:prstGeom>
          <a:noFill/>
          <a:ln>
            <a:noFill/>
          </a:ln>
        </p:spPr>
        <p:txBody>
          <a:bodyPr anchorCtr="0" anchor="t" bIns="45700" lIns="91425" spcFirstLastPara="1" rIns="91425" wrap="square" tIns="45700">
            <a:normAutofit/>
          </a:bodyPr>
          <a:lstStyle/>
          <a:p>
            <a:pPr indent="0" lvl="0" marL="0" rtl="0" algn="ctr">
              <a:lnSpc>
                <a:spcPct val="110000"/>
              </a:lnSpc>
              <a:spcBef>
                <a:spcPts val="0"/>
              </a:spcBef>
              <a:spcAft>
                <a:spcPts val="0"/>
              </a:spcAft>
              <a:buClr>
                <a:schemeClr val="dk1"/>
              </a:buClr>
              <a:buSzPts val="2400"/>
              <a:buNone/>
            </a:pPr>
            <a:r>
              <a:rPr lang="en-US">
                <a:latin typeface="Arial"/>
                <a:ea typeface="Arial"/>
                <a:cs typeface="Arial"/>
                <a:sym typeface="Arial"/>
              </a:rPr>
              <a:t>seagrant.mit.edu/oystermaran  </a:t>
            </a:r>
            <a:r>
              <a:rPr b="1" lang="en-US" sz="2800">
                <a:solidFill>
                  <a:srgbClr val="2A6496"/>
                </a:solidFill>
                <a:latin typeface="Arial"/>
                <a:ea typeface="Arial"/>
                <a:cs typeface="Arial"/>
                <a:sym typeface="Arial"/>
              </a:rPr>
              <a:t>|</a:t>
            </a:r>
            <a:r>
              <a:rPr lang="en-US">
                <a:solidFill>
                  <a:srgbClr val="2A6496"/>
                </a:solidFill>
                <a:latin typeface="Arial"/>
                <a:ea typeface="Arial"/>
                <a:cs typeface="Arial"/>
                <a:sym typeface="Arial"/>
              </a:rPr>
              <a:t> </a:t>
            </a:r>
            <a:r>
              <a:rPr lang="en-US">
                <a:latin typeface="Arial"/>
                <a:ea typeface="Arial"/>
                <a:cs typeface="Arial"/>
                <a:sym typeface="Arial"/>
              </a:rPr>
              <a:t>oystermaran</a:t>
            </a:r>
            <a:r>
              <a:rPr lang="en-US">
                <a:latin typeface="Arial"/>
                <a:ea typeface="Arial"/>
                <a:cs typeface="Arial"/>
                <a:sym typeface="Arial"/>
              </a:rPr>
              <a:t>@mit.edu  </a:t>
            </a:r>
            <a:r>
              <a:rPr b="1" lang="en-US" sz="2800">
                <a:solidFill>
                  <a:srgbClr val="2A6496"/>
                </a:solidFill>
                <a:latin typeface="Arial"/>
                <a:ea typeface="Arial"/>
                <a:cs typeface="Arial"/>
                <a:sym typeface="Arial"/>
              </a:rPr>
              <a:t>|</a:t>
            </a:r>
            <a:r>
              <a:rPr lang="en-US">
                <a:solidFill>
                  <a:srgbClr val="2A6496"/>
                </a:solidFill>
                <a:latin typeface="Arial"/>
                <a:ea typeface="Arial"/>
                <a:cs typeface="Arial"/>
                <a:sym typeface="Arial"/>
              </a:rPr>
              <a:t> </a:t>
            </a:r>
            <a:r>
              <a:rPr lang="en-US">
                <a:latin typeface="Arial"/>
                <a:ea typeface="Arial"/>
                <a:cs typeface="Arial"/>
                <a:sym typeface="Arial"/>
              </a:rPr>
              <a:t>@MITSeaGrant</a:t>
            </a:r>
            <a:endParaRPr>
              <a:latin typeface="Arial"/>
              <a:ea typeface="Arial"/>
              <a:cs typeface="Arial"/>
              <a:sym typeface="Arial"/>
            </a:endParaRPr>
          </a:p>
        </p:txBody>
      </p:sp>
      <p:pic>
        <p:nvPicPr>
          <p:cNvPr id="825" name="Google Shape;825;p3"/>
          <p:cNvPicPr preferRelativeResize="0"/>
          <p:nvPr/>
        </p:nvPicPr>
        <p:blipFill rotWithShape="1">
          <a:blip r:embed="rId3">
            <a:alphaModFix/>
          </a:blip>
          <a:srcRect b="0" l="31260" r="31171" t="0"/>
          <a:stretch/>
        </p:blipFill>
        <p:spPr>
          <a:xfrm>
            <a:off x="5809076" y="6176963"/>
            <a:ext cx="573847" cy="598273"/>
          </a:xfrm>
          <a:prstGeom prst="rect">
            <a:avLst/>
          </a:prstGeom>
          <a:noFill/>
          <a:ln>
            <a:noFill/>
          </a:ln>
        </p:spPr>
      </p:pic>
      <p:pic>
        <p:nvPicPr>
          <p:cNvPr id="826" name="Google Shape;826;p3"/>
          <p:cNvPicPr preferRelativeResize="0"/>
          <p:nvPr/>
        </p:nvPicPr>
        <p:blipFill rotWithShape="1">
          <a:blip r:embed="rId4">
            <a:alphaModFix/>
          </a:blip>
          <a:srcRect b="0" l="0" r="0" t="0"/>
          <a:stretch/>
        </p:blipFill>
        <p:spPr>
          <a:xfrm>
            <a:off x="274320" y="6119372"/>
            <a:ext cx="2229983" cy="656248"/>
          </a:xfrm>
          <a:prstGeom prst="rect">
            <a:avLst/>
          </a:prstGeom>
          <a:noFill/>
          <a:ln>
            <a:noFill/>
          </a:ln>
        </p:spPr>
      </p:pic>
      <p:sp>
        <p:nvSpPr>
          <p:cNvPr id="827" name="Google Shape;827;p3"/>
          <p:cNvSpPr/>
          <p:nvPr/>
        </p:nvSpPr>
        <p:spPr>
          <a:xfrm>
            <a:off x="6540840" y="6428444"/>
            <a:ext cx="5469924" cy="276999"/>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828" name="Google Shape;828;p3"/>
          <p:cNvPicPr preferRelativeResize="0"/>
          <p:nvPr/>
        </p:nvPicPr>
        <p:blipFill>
          <a:blip r:embed="rId5">
            <a:alphaModFix/>
          </a:blip>
          <a:stretch>
            <a:fillRect/>
          </a:stretch>
        </p:blipFill>
        <p:spPr>
          <a:xfrm>
            <a:off x="0" y="0"/>
            <a:ext cx="3951272" cy="3017519"/>
          </a:xfrm>
          <a:prstGeom prst="rect">
            <a:avLst/>
          </a:prstGeom>
          <a:noFill/>
          <a:ln>
            <a:noFill/>
          </a:ln>
        </p:spPr>
      </p:pic>
      <p:pic>
        <p:nvPicPr>
          <p:cNvPr id="829" name="Google Shape;829;p3"/>
          <p:cNvPicPr preferRelativeResize="0"/>
          <p:nvPr/>
        </p:nvPicPr>
        <p:blipFill>
          <a:blip r:embed="rId6">
            <a:alphaModFix/>
          </a:blip>
          <a:stretch>
            <a:fillRect/>
          </a:stretch>
        </p:blipFill>
        <p:spPr>
          <a:xfrm>
            <a:off x="8245583" y="0"/>
            <a:ext cx="3951268" cy="3017522"/>
          </a:xfrm>
          <a:prstGeom prst="rect">
            <a:avLst/>
          </a:prstGeom>
          <a:noFill/>
          <a:ln>
            <a:noFill/>
          </a:ln>
        </p:spPr>
      </p:pic>
      <p:pic>
        <p:nvPicPr>
          <p:cNvPr id="830" name="Google Shape;830;p3"/>
          <p:cNvPicPr preferRelativeResize="0"/>
          <p:nvPr/>
        </p:nvPicPr>
        <p:blipFill>
          <a:blip r:embed="rId7">
            <a:alphaModFix/>
          </a:blip>
          <a:stretch>
            <a:fillRect/>
          </a:stretch>
        </p:blipFill>
        <p:spPr>
          <a:xfrm>
            <a:off x="4108522" y="0"/>
            <a:ext cx="3984659" cy="301751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4" name="Shape 834"/>
        <p:cNvGrpSpPr/>
        <p:nvPr/>
      </p:nvGrpSpPr>
      <p:grpSpPr>
        <a:xfrm>
          <a:off x="0" y="0"/>
          <a:ext cx="0" cy="0"/>
          <a:chOff x="0" y="0"/>
          <a:chExt cx="0" cy="0"/>
        </a:xfrm>
      </p:grpSpPr>
      <p:sp>
        <p:nvSpPr>
          <p:cNvPr id="835" name="Google Shape;835;g24cecf73e5f_1_65"/>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Flipping Mechanism</a:t>
            </a:r>
            <a:endParaRPr sz="4000">
              <a:latin typeface="Arial"/>
              <a:ea typeface="Arial"/>
              <a:cs typeface="Arial"/>
              <a:sym typeface="Arial"/>
            </a:endParaRPr>
          </a:p>
        </p:txBody>
      </p:sp>
      <p:cxnSp>
        <p:nvCxnSpPr>
          <p:cNvPr id="836" name="Google Shape;836;g24cecf73e5f_1_65"/>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837" name="Google Shape;837;g24cecf73e5f_1_65"/>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838" name="Google Shape;838;g24cecf73e5f_1_65"/>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839" name="Google Shape;839;g24cecf73e5f_1_65"/>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840" name="Google Shape;840;g24cecf73e5f_1_65"/>
          <p:cNvPicPr preferRelativeResize="0"/>
          <p:nvPr/>
        </p:nvPicPr>
        <p:blipFill>
          <a:blip r:embed="rId5">
            <a:alphaModFix/>
          </a:blip>
          <a:stretch>
            <a:fillRect/>
          </a:stretch>
        </p:blipFill>
        <p:spPr>
          <a:xfrm>
            <a:off x="544725" y="1402686"/>
            <a:ext cx="5755600" cy="4292399"/>
          </a:xfrm>
          <a:prstGeom prst="rect">
            <a:avLst/>
          </a:prstGeom>
          <a:noFill/>
          <a:ln>
            <a:noFill/>
          </a:ln>
        </p:spPr>
      </p:pic>
      <p:pic>
        <p:nvPicPr>
          <p:cNvPr id="841" name="Google Shape;841;g24cecf73e5f_1_65"/>
          <p:cNvPicPr preferRelativeResize="0"/>
          <p:nvPr/>
        </p:nvPicPr>
        <p:blipFill>
          <a:blip r:embed="rId6">
            <a:alphaModFix/>
          </a:blip>
          <a:stretch>
            <a:fillRect/>
          </a:stretch>
        </p:blipFill>
        <p:spPr>
          <a:xfrm>
            <a:off x="6482362" y="1584286"/>
            <a:ext cx="5586876" cy="392917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5" name="Shape 845"/>
        <p:cNvGrpSpPr/>
        <p:nvPr/>
      </p:nvGrpSpPr>
      <p:grpSpPr>
        <a:xfrm>
          <a:off x="0" y="0"/>
          <a:ext cx="0" cy="0"/>
          <a:chOff x="0" y="0"/>
          <a:chExt cx="0" cy="0"/>
        </a:xfrm>
      </p:grpSpPr>
      <p:sp>
        <p:nvSpPr>
          <p:cNvPr id="846" name="Google Shape;846;g24f15a5e723_1_504"/>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System Integration</a:t>
            </a:r>
            <a:endParaRPr sz="4000">
              <a:latin typeface="Arial"/>
              <a:ea typeface="Arial"/>
              <a:cs typeface="Arial"/>
              <a:sym typeface="Arial"/>
            </a:endParaRPr>
          </a:p>
        </p:txBody>
      </p:sp>
      <p:cxnSp>
        <p:nvCxnSpPr>
          <p:cNvPr id="847" name="Google Shape;847;g24f15a5e723_1_504"/>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848" name="Google Shape;848;g24f15a5e723_1_504"/>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849" name="Google Shape;849;g24f15a5e723_1_504"/>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850" name="Google Shape;850;g24f15a5e723_1_504"/>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851" name="Google Shape;851;g24f15a5e723_1_504"/>
          <p:cNvPicPr preferRelativeResize="0"/>
          <p:nvPr/>
        </p:nvPicPr>
        <p:blipFill>
          <a:blip r:embed="rId5">
            <a:alphaModFix/>
          </a:blip>
          <a:stretch>
            <a:fillRect/>
          </a:stretch>
        </p:blipFill>
        <p:spPr>
          <a:xfrm>
            <a:off x="1942650" y="1800223"/>
            <a:ext cx="7924800" cy="3257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5" name="Shape 855"/>
        <p:cNvGrpSpPr/>
        <p:nvPr/>
      </p:nvGrpSpPr>
      <p:grpSpPr>
        <a:xfrm>
          <a:off x="0" y="0"/>
          <a:ext cx="0" cy="0"/>
          <a:chOff x="0" y="0"/>
          <a:chExt cx="0" cy="0"/>
        </a:xfrm>
      </p:grpSpPr>
      <p:pic>
        <p:nvPicPr>
          <p:cNvPr id="856" name="Google Shape;856;g24cecf73e5f_1_118"/>
          <p:cNvPicPr preferRelativeResize="0"/>
          <p:nvPr/>
        </p:nvPicPr>
        <p:blipFill rotWithShape="1">
          <a:blip r:embed="rId3">
            <a:alphaModFix/>
          </a:blip>
          <a:srcRect b="0" l="51133" r="0" t="0"/>
          <a:stretch/>
        </p:blipFill>
        <p:spPr>
          <a:xfrm>
            <a:off x="6908634" y="2892372"/>
            <a:ext cx="4666542" cy="668603"/>
          </a:xfrm>
          <a:prstGeom prst="rect">
            <a:avLst/>
          </a:prstGeom>
          <a:noFill/>
          <a:ln>
            <a:noFill/>
          </a:ln>
        </p:spPr>
      </p:pic>
      <p:pic>
        <p:nvPicPr>
          <p:cNvPr id="857" name="Google Shape;857;g24cecf73e5f_1_118"/>
          <p:cNvPicPr preferRelativeResize="0"/>
          <p:nvPr/>
        </p:nvPicPr>
        <p:blipFill>
          <a:blip r:embed="rId4">
            <a:alphaModFix/>
          </a:blip>
          <a:stretch>
            <a:fillRect/>
          </a:stretch>
        </p:blipFill>
        <p:spPr>
          <a:xfrm>
            <a:off x="813049" y="1283163"/>
            <a:ext cx="4397575" cy="4291674"/>
          </a:xfrm>
          <a:prstGeom prst="rect">
            <a:avLst/>
          </a:prstGeom>
          <a:noFill/>
          <a:ln>
            <a:noFill/>
          </a:ln>
        </p:spPr>
      </p:pic>
      <p:sp>
        <p:nvSpPr>
          <p:cNvPr id="858" name="Google Shape;858;g24cecf73e5f_1_118"/>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Controls - Dynamics</a:t>
            </a:r>
            <a:endParaRPr sz="4000">
              <a:latin typeface="Arial"/>
              <a:ea typeface="Arial"/>
              <a:cs typeface="Arial"/>
              <a:sym typeface="Arial"/>
            </a:endParaRPr>
          </a:p>
        </p:txBody>
      </p:sp>
      <p:cxnSp>
        <p:nvCxnSpPr>
          <p:cNvPr id="859" name="Google Shape;859;g24cecf73e5f_1_118"/>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860" name="Google Shape;860;g24cecf73e5f_1_118"/>
          <p:cNvPicPr preferRelativeResize="0"/>
          <p:nvPr/>
        </p:nvPicPr>
        <p:blipFill rotWithShape="1">
          <a:blip r:embed="rId5">
            <a:alphaModFix/>
          </a:blip>
          <a:srcRect b="0" l="31260" r="31170" t="0"/>
          <a:stretch/>
        </p:blipFill>
        <p:spPr>
          <a:xfrm>
            <a:off x="5809076" y="6176963"/>
            <a:ext cx="573847" cy="598273"/>
          </a:xfrm>
          <a:prstGeom prst="rect">
            <a:avLst/>
          </a:prstGeom>
          <a:noFill/>
          <a:ln>
            <a:noFill/>
          </a:ln>
        </p:spPr>
      </p:pic>
      <p:pic>
        <p:nvPicPr>
          <p:cNvPr id="861" name="Google Shape;861;g24cecf73e5f_1_118"/>
          <p:cNvPicPr preferRelativeResize="0"/>
          <p:nvPr/>
        </p:nvPicPr>
        <p:blipFill rotWithShape="1">
          <a:blip r:embed="rId6">
            <a:alphaModFix/>
          </a:blip>
          <a:srcRect b="0" l="0" r="0" t="0"/>
          <a:stretch/>
        </p:blipFill>
        <p:spPr>
          <a:xfrm>
            <a:off x="274320" y="6119372"/>
            <a:ext cx="2229982" cy="656248"/>
          </a:xfrm>
          <a:prstGeom prst="rect">
            <a:avLst/>
          </a:prstGeom>
          <a:noFill/>
          <a:ln>
            <a:noFill/>
          </a:ln>
        </p:spPr>
      </p:pic>
      <p:sp>
        <p:nvSpPr>
          <p:cNvPr id="862" name="Google Shape;862;g24cecf73e5f_1_118"/>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SzPts val="1100"/>
              <a:buNone/>
            </a:pPr>
            <a:r>
              <a:t/>
            </a:r>
            <a:endParaRPr baseline="30000" sz="1800">
              <a:solidFill>
                <a:schemeClr val="dk1"/>
              </a:solidFill>
            </a:endParaRPr>
          </a:p>
          <a:p>
            <a:pPr indent="0" lvl="0" marL="0" rtl="0" algn="r">
              <a:spcBef>
                <a:spcPts val="0"/>
              </a:spcBef>
              <a:spcAft>
                <a:spcPts val="0"/>
              </a:spcAft>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863" name="Google Shape;863;g24cecf73e5f_1_118"/>
          <p:cNvPicPr preferRelativeResize="0"/>
          <p:nvPr/>
        </p:nvPicPr>
        <p:blipFill rotWithShape="1">
          <a:blip r:embed="rId7">
            <a:alphaModFix/>
          </a:blip>
          <a:srcRect b="67954" l="0" r="0" t="0"/>
          <a:stretch/>
        </p:blipFill>
        <p:spPr>
          <a:xfrm>
            <a:off x="5713350" y="1298500"/>
            <a:ext cx="3271090" cy="561754"/>
          </a:xfrm>
          <a:prstGeom prst="rect">
            <a:avLst/>
          </a:prstGeom>
          <a:noFill/>
          <a:ln>
            <a:noFill/>
          </a:ln>
        </p:spPr>
      </p:pic>
      <p:pic>
        <p:nvPicPr>
          <p:cNvPr id="864" name="Google Shape;864;g24cecf73e5f_1_118"/>
          <p:cNvPicPr preferRelativeResize="0"/>
          <p:nvPr/>
        </p:nvPicPr>
        <p:blipFill rotWithShape="1">
          <a:blip r:embed="rId3">
            <a:alphaModFix/>
          </a:blip>
          <a:srcRect b="0" l="0" r="48867" t="0"/>
          <a:stretch/>
        </p:blipFill>
        <p:spPr>
          <a:xfrm rot="2">
            <a:off x="5757781" y="2423636"/>
            <a:ext cx="4882936" cy="668581"/>
          </a:xfrm>
          <a:prstGeom prst="rect">
            <a:avLst/>
          </a:prstGeom>
          <a:noFill/>
          <a:ln>
            <a:noFill/>
          </a:ln>
        </p:spPr>
      </p:pic>
      <p:pic>
        <p:nvPicPr>
          <p:cNvPr id="865" name="Google Shape;865;g24cecf73e5f_1_118"/>
          <p:cNvPicPr preferRelativeResize="0"/>
          <p:nvPr/>
        </p:nvPicPr>
        <p:blipFill rotWithShape="1">
          <a:blip r:embed="rId7">
            <a:alphaModFix/>
          </a:blip>
          <a:srcRect b="0" l="0" r="0" t="67954"/>
          <a:stretch/>
        </p:blipFill>
        <p:spPr>
          <a:xfrm>
            <a:off x="5713350" y="1897575"/>
            <a:ext cx="3271090" cy="561754"/>
          </a:xfrm>
          <a:prstGeom prst="rect">
            <a:avLst/>
          </a:prstGeom>
          <a:noFill/>
          <a:ln>
            <a:noFill/>
          </a:ln>
        </p:spPr>
      </p:pic>
      <p:pic>
        <p:nvPicPr>
          <p:cNvPr id="866" name="Google Shape;866;g24cecf73e5f_1_118"/>
          <p:cNvPicPr preferRelativeResize="0"/>
          <p:nvPr/>
        </p:nvPicPr>
        <p:blipFill>
          <a:blip r:embed="rId8">
            <a:alphaModFix/>
          </a:blip>
          <a:stretch>
            <a:fillRect/>
          </a:stretch>
        </p:blipFill>
        <p:spPr>
          <a:xfrm>
            <a:off x="6266273" y="3713375"/>
            <a:ext cx="4237681" cy="25626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4eabb32904_0_44"/>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Current</a:t>
            </a:r>
            <a:r>
              <a:rPr lang="en-US" sz="4000">
                <a:latin typeface="Arial"/>
                <a:ea typeface="Arial"/>
                <a:cs typeface="Arial"/>
                <a:sym typeface="Arial"/>
              </a:rPr>
              <a:t> Solution: Oystermaran 2.0</a:t>
            </a:r>
            <a:endParaRPr sz="4000">
              <a:latin typeface="Arial"/>
              <a:ea typeface="Arial"/>
              <a:cs typeface="Arial"/>
              <a:sym typeface="Arial"/>
            </a:endParaRPr>
          </a:p>
        </p:txBody>
      </p:sp>
      <p:cxnSp>
        <p:nvCxnSpPr>
          <p:cNvPr id="136" name="Google Shape;136;g24eabb32904_0_44"/>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137" name="Google Shape;137;g24eabb32904_0_44"/>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138" name="Google Shape;138;g24eabb32904_0_44"/>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139" name="Google Shape;139;g24eabb32904_0_44"/>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sp>
        <p:nvSpPr>
          <p:cNvPr id="140" name="Google Shape;140;g24eabb32904_0_44"/>
          <p:cNvSpPr txBox="1"/>
          <p:nvPr/>
        </p:nvSpPr>
        <p:spPr>
          <a:xfrm>
            <a:off x="7586175" y="1265325"/>
            <a:ext cx="4424700" cy="3416400"/>
          </a:xfrm>
          <a:prstGeom prst="rect">
            <a:avLst/>
          </a:prstGeom>
          <a:noFill/>
          <a:ln>
            <a:noFill/>
          </a:ln>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b="1" lang="en-US" sz="2300">
                <a:solidFill>
                  <a:srgbClr val="222A35"/>
                </a:solidFill>
              </a:rPr>
              <a:t>2023 edition:</a:t>
            </a:r>
            <a:endParaRPr b="1" sz="2300">
              <a:solidFill>
                <a:srgbClr val="222A35"/>
              </a:solidFill>
            </a:endParaRPr>
          </a:p>
          <a:p>
            <a:pPr indent="-374650" lvl="0" marL="457200" rtl="0" algn="l">
              <a:lnSpc>
                <a:spcPct val="150000"/>
              </a:lnSpc>
              <a:spcBef>
                <a:spcPts val="1200"/>
              </a:spcBef>
              <a:spcAft>
                <a:spcPts val="0"/>
              </a:spcAft>
              <a:buClr>
                <a:srgbClr val="222A35"/>
              </a:buClr>
              <a:buSzPts val="2300"/>
              <a:buChar char="●"/>
            </a:pPr>
            <a:r>
              <a:rPr lang="en-US" sz="2300">
                <a:solidFill>
                  <a:srgbClr val="222A35"/>
                </a:solidFill>
              </a:rPr>
              <a:t>Custom motor controller</a:t>
            </a:r>
            <a:endParaRPr sz="2300">
              <a:solidFill>
                <a:srgbClr val="222A35"/>
              </a:solidFill>
            </a:endParaRPr>
          </a:p>
          <a:p>
            <a:pPr indent="-374650" lvl="0" marL="457200" rtl="0" algn="l">
              <a:lnSpc>
                <a:spcPct val="150000"/>
              </a:lnSpc>
              <a:spcBef>
                <a:spcPts val="0"/>
              </a:spcBef>
              <a:spcAft>
                <a:spcPts val="0"/>
              </a:spcAft>
              <a:buClr>
                <a:srgbClr val="222A35"/>
              </a:buClr>
              <a:buSzPts val="2300"/>
              <a:buChar char="●"/>
            </a:pPr>
            <a:r>
              <a:rPr lang="en-US" sz="2300">
                <a:solidFill>
                  <a:srgbClr val="222A35"/>
                </a:solidFill>
              </a:rPr>
              <a:t>Basket locator (2.95m, 9’8’’ range)</a:t>
            </a:r>
            <a:endParaRPr sz="2300">
              <a:solidFill>
                <a:srgbClr val="222A35"/>
              </a:solidFill>
            </a:endParaRPr>
          </a:p>
          <a:p>
            <a:pPr indent="-374650" lvl="0" marL="457200" rtl="0" algn="l">
              <a:lnSpc>
                <a:spcPct val="150000"/>
              </a:lnSpc>
              <a:spcBef>
                <a:spcPts val="0"/>
              </a:spcBef>
              <a:spcAft>
                <a:spcPts val="0"/>
              </a:spcAft>
              <a:buClr>
                <a:srgbClr val="222A35"/>
              </a:buClr>
              <a:buSzPts val="2300"/>
              <a:buChar char="●"/>
            </a:pPr>
            <a:r>
              <a:rPr lang="en-US" sz="2300">
                <a:solidFill>
                  <a:srgbClr val="222A35"/>
                </a:solidFill>
              </a:rPr>
              <a:t>Demo of integrated system</a:t>
            </a:r>
            <a:endParaRPr sz="2300">
              <a:solidFill>
                <a:srgbClr val="222A35"/>
              </a:solidFill>
            </a:endParaRPr>
          </a:p>
        </p:txBody>
      </p:sp>
      <p:pic>
        <p:nvPicPr>
          <p:cNvPr id="141" name="Google Shape;141;g24eabb32904_0_44"/>
          <p:cNvPicPr preferRelativeResize="0"/>
          <p:nvPr/>
        </p:nvPicPr>
        <p:blipFill rotWithShape="1">
          <a:blip r:embed="rId5">
            <a:alphaModFix/>
          </a:blip>
          <a:srcRect b="0" l="27272" r="0" t="0"/>
          <a:stretch/>
        </p:blipFill>
        <p:spPr>
          <a:xfrm>
            <a:off x="754275" y="1569838"/>
            <a:ext cx="6649149" cy="3406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4cecf73e5f_1_40"/>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System Overview</a:t>
            </a:r>
            <a:endParaRPr sz="4000">
              <a:latin typeface="Arial"/>
              <a:ea typeface="Arial"/>
              <a:cs typeface="Arial"/>
              <a:sym typeface="Arial"/>
            </a:endParaRPr>
          </a:p>
        </p:txBody>
      </p:sp>
      <p:cxnSp>
        <p:nvCxnSpPr>
          <p:cNvPr id="147" name="Google Shape;147;g24cecf73e5f_1_40"/>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148" name="Google Shape;148;g24cecf73e5f_1_40"/>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149" name="Google Shape;149;g24cecf73e5f_1_40"/>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150" name="Google Shape;150;g24cecf73e5f_1_40"/>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151" name="Google Shape;151;g24cecf73e5f_1_40"/>
          <p:cNvPicPr preferRelativeResize="0"/>
          <p:nvPr/>
        </p:nvPicPr>
        <p:blipFill>
          <a:blip r:embed="rId5">
            <a:alphaModFix/>
          </a:blip>
          <a:stretch>
            <a:fillRect/>
          </a:stretch>
        </p:blipFill>
        <p:spPr>
          <a:xfrm>
            <a:off x="1985938" y="1343023"/>
            <a:ext cx="8220075" cy="4171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g24cecf73e5f_1_30"/>
          <p:cNvPicPr preferRelativeResize="0"/>
          <p:nvPr/>
        </p:nvPicPr>
        <p:blipFill>
          <a:blip r:embed="rId3">
            <a:alphaModFix/>
          </a:blip>
          <a:stretch>
            <a:fillRect/>
          </a:stretch>
        </p:blipFill>
        <p:spPr>
          <a:xfrm>
            <a:off x="6762724" y="1040488"/>
            <a:ext cx="4397575" cy="4291674"/>
          </a:xfrm>
          <a:prstGeom prst="rect">
            <a:avLst/>
          </a:prstGeom>
          <a:noFill/>
          <a:ln>
            <a:noFill/>
          </a:ln>
        </p:spPr>
      </p:pic>
      <p:sp>
        <p:nvSpPr>
          <p:cNvPr id="157" name="Google Shape;157;g24cecf73e5f_1_30"/>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Controls - Hardware Setup</a:t>
            </a:r>
            <a:endParaRPr sz="4000">
              <a:latin typeface="Arial"/>
              <a:ea typeface="Arial"/>
              <a:cs typeface="Arial"/>
              <a:sym typeface="Arial"/>
            </a:endParaRPr>
          </a:p>
        </p:txBody>
      </p:sp>
      <p:cxnSp>
        <p:nvCxnSpPr>
          <p:cNvPr id="158" name="Google Shape;158;g24cecf73e5f_1_30"/>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159" name="Google Shape;159;g24cecf73e5f_1_30"/>
          <p:cNvPicPr preferRelativeResize="0"/>
          <p:nvPr/>
        </p:nvPicPr>
        <p:blipFill rotWithShape="1">
          <a:blip r:embed="rId4">
            <a:alphaModFix/>
          </a:blip>
          <a:srcRect b="0" l="31260" r="31170" t="0"/>
          <a:stretch/>
        </p:blipFill>
        <p:spPr>
          <a:xfrm>
            <a:off x="5809076" y="6176963"/>
            <a:ext cx="573847" cy="598273"/>
          </a:xfrm>
          <a:prstGeom prst="rect">
            <a:avLst/>
          </a:prstGeom>
          <a:noFill/>
          <a:ln>
            <a:noFill/>
          </a:ln>
        </p:spPr>
      </p:pic>
      <p:pic>
        <p:nvPicPr>
          <p:cNvPr id="160" name="Google Shape;160;g24cecf73e5f_1_30"/>
          <p:cNvPicPr preferRelativeResize="0"/>
          <p:nvPr/>
        </p:nvPicPr>
        <p:blipFill rotWithShape="1">
          <a:blip r:embed="rId5">
            <a:alphaModFix/>
          </a:blip>
          <a:srcRect b="0" l="0" r="0" t="0"/>
          <a:stretch/>
        </p:blipFill>
        <p:spPr>
          <a:xfrm>
            <a:off x="274320" y="6119372"/>
            <a:ext cx="2229982" cy="656248"/>
          </a:xfrm>
          <a:prstGeom prst="rect">
            <a:avLst/>
          </a:prstGeom>
          <a:noFill/>
          <a:ln>
            <a:noFill/>
          </a:ln>
        </p:spPr>
      </p:pic>
      <p:sp>
        <p:nvSpPr>
          <p:cNvPr id="161" name="Google Shape;161;g24cecf73e5f_1_30"/>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162" name="Google Shape;162;g24cecf73e5f_1_30"/>
          <p:cNvPicPr preferRelativeResize="0"/>
          <p:nvPr/>
        </p:nvPicPr>
        <p:blipFill>
          <a:blip r:embed="rId6">
            <a:alphaModFix/>
          </a:blip>
          <a:stretch>
            <a:fillRect/>
          </a:stretch>
        </p:blipFill>
        <p:spPr>
          <a:xfrm>
            <a:off x="951225" y="1255075"/>
            <a:ext cx="4337449" cy="3253075"/>
          </a:xfrm>
          <a:prstGeom prst="rect">
            <a:avLst/>
          </a:prstGeom>
          <a:noFill/>
          <a:ln>
            <a:noFill/>
          </a:ln>
        </p:spPr>
      </p:pic>
      <p:sp>
        <p:nvSpPr>
          <p:cNvPr id="163" name="Google Shape;163;g24cecf73e5f_1_30"/>
          <p:cNvSpPr/>
          <p:nvPr/>
        </p:nvSpPr>
        <p:spPr>
          <a:xfrm>
            <a:off x="7559675" y="1200325"/>
            <a:ext cx="643800" cy="593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4cecf73e5f_1_30"/>
          <p:cNvSpPr/>
          <p:nvPr/>
        </p:nvSpPr>
        <p:spPr>
          <a:xfrm>
            <a:off x="9710609" y="1205063"/>
            <a:ext cx="643800" cy="593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4cecf73e5f_1_81"/>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Controls - Motor Controller</a:t>
            </a:r>
            <a:endParaRPr sz="4000">
              <a:latin typeface="Arial"/>
              <a:ea typeface="Arial"/>
              <a:cs typeface="Arial"/>
              <a:sym typeface="Arial"/>
            </a:endParaRPr>
          </a:p>
        </p:txBody>
      </p:sp>
      <p:cxnSp>
        <p:nvCxnSpPr>
          <p:cNvPr id="170" name="Google Shape;170;g24cecf73e5f_1_81"/>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171" name="Google Shape;171;g24cecf73e5f_1_81"/>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172" name="Google Shape;172;g24cecf73e5f_1_81"/>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173" name="Google Shape;173;g24cecf73e5f_1_81"/>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Clr>
                <a:schemeClr val="dk1"/>
              </a:buClr>
              <a:buSzPts val="1100"/>
              <a:buFont typeface="Arial"/>
              <a:buNone/>
            </a:pPr>
            <a:r>
              <a:t/>
            </a:r>
            <a:endParaRPr baseline="30000" sz="1800">
              <a:solidFill>
                <a:schemeClr val="dk1"/>
              </a:solidFill>
            </a:endParaRPr>
          </a:p>
          <a:p>
            <a:pPr indent="0" lvl="0" marL="0" rtl="0" algn="r">
              <a:spcBef>
                <a:spcPts val="0"/>
              </a:spcBef>
              <a:spcAft>
                <a:spcPts val="0"/>
              </a:spcAft>
              <a:buClr>
                <a:schemeClr val="dk1"/>
              </a:buClr>
              <a:buFont typeface="Arial"/>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pic>
        <p:nvPicPr>
          <p:cNvPr id="174" name="Google Shape;174;g24cecf73e5f_1_81"/>
          <p:cNvPicPr preferRelativeResize="0"/>
          <p:nvPr/>
        </p:nvPicPr>
        <p:blipFill>
          <a:blip r:embed="rId5">
            <a:alphaModFix/>
          </a:blip>
          <a:stretch>
            <a:fillRect/>
          </a:stretch>
        </p:blipFill>
        <p:spPr>
          <a:xfrm>
            <a:off x="7259825" y="1802462"/>
            <a:ext cx="4337449" cy="3253075"/>
          </a:xfrm>
          <a:prstGeom prst="rect">
            <a:avLst/>
          </a:prstGeom>
          <a:noFill/>
          <a:ln>
            <a:noFill/>
          </a:ln>
        </p:spPr>
      </p:pic>
      <p:sp>
        <p:nvSpPr>
          <p:cNvPr id="175" name="Google Shape;175;g24cecf73e5f_1_81"/>
          <p:cNvSpPr txBox="1"/>
          <p:nvPr/>
        </p:nvSpPr>
        <p:spPr>
          <a:xfrm>
            <a:off x="752350" y="2218086"/>
            <a:ext cx="1328100" cy="74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Target Velocity</a:t>
            </a:r>
            <a:endParaRPr sz="1800"/>
          </a:p>
        </p:txBody>
      </p:sp>
      <p:sp>
        <p:nvSpPr>
          <p:cNvPr id="176" name="Google Shape;176;g24cecf73e5f_1_81"/>
          <p:cNvSpPr txBox="1"/>
          <p:nvPr/>
        </p:nvSpPr>
        <p:spPr>
          <a:xfrm>
            <a:off x="2832700" y="2218075"/>
            <a:ext cx="1547400" cy="74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Thruster Commands</a:t>
            </a:r>
            <a:endParaRPr sz="1800"/>
          </a:p>
        </p:txBody>
      </p:sp>
      <p:cxnSp>
        <p:nvCxnSpPr>
          <p:cNvPr id="177" name="Google Shape;177;g24cecf73e5f_1_81"/>
          <p:cNvCxnSpPr/>
          <p:nvPr/>
        </p:nvCxnSpPr>
        <p:spPr>
          <a:xfrm>
            <a:off x="2119725" y="2592025"/>
            <a:ext cx="619800" cy="0"/>
          </a:xfrm>
          <a:prstGeom prst="straightConnector1">
            <a:avLst/>
          </a:prstGeom>
          <a:noFill/>
          <a:ln cap="flat" cmpd="sng" w="19050">
            <a:solidFill>
              <a:schemeClr val="dk1"/>
            </a:solidFill>
            <a:prstDash val="solid"/>
            <a:round/>
            <a:headEnd len="med" w="med" type="none"/>
            <a:tailEnd len="med" w="med" type="triangle"/>
          </a:ln>
        </p:spPr>
      </p:cxnSp>
      <p:sp>
        <p:nvSpPr>
          <p:cNvPr id="178" name="Google Shape;178;g24cecf73e5f_1_81"/>
          <p:cNvSpPr txBox="1"/>
          <p:nvPr/>
        </p:nvSpPr>
        <p:spPr>
          <a:xfrm>
            <a:off x="942175" y="3867450"/>
            <a:ext cx="7833600" cy="136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Dynamics-based motor controller: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Modeling equations of motion to determine</a:t>
            </a:r>
            <a:endParaRPr sz="1800"/>
          </a:p>
          <a:p>
            <a:pPr indent="0" lvl="0" marL="0" rtl="0" algn="l">
              <a:spcBef>
                <a:spcPts val="0"/>
              </a:spcBef>
              <a:spcAft>
                <a:spcPts val="0"/>
              </a:spcAft>
              <a:buNone/>
            </a:pPr>
            <a:r>
              <a:rPr lang="en-US" sz="1800"/>
              <a:t>thruster commands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4cecf73e5f_1_133"/>
          <p:cNvSpPr txBox="1"/>
          <p:nvPr>
            <p:ph type="ctrTitle"/>
          </p:nvPr>
        </p:nvSpPr>
        <p:spPr>
          <a:xfrm>
            <a:off x="448950" y="168398"/>
            <a:ext cx="11414700" cy="74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rial"/>
              <a:buNone/>
            </a:pPr>
            <a:r>
              <a:rPr lang="en-US" sz="4000">
                <a:latin typeface="Arial"/>
                <a:ea typeface="Arial"/>
                <a:cs typeface="Arial"/>
                <a:sym typeface="Arial"/>
              </a:rPr>
              <a:t>Controls - Forces</a:t>
            </a:r>
            <a:endParaRPr sz="4000">
              <a:latin typeface="Arial"/>
              <a:ea typeface="Arial"/>
              <a:cs typeface="Arial"/>
              <a:sym typeface="Arial"/>
            </a:endParaRPr>
          </a:p>
        </p:txBody>
      </p:sp>
      <p:cxnSp>
        <p:nvCxnSpPr>
          <p:cNvPr id="184" name="Google Shape;184;g24cecf73e5f_1_133"/>
          <p:cNvCxnSpPr/>
          <p:nvPr/>
        </p:nvCxnSpPr>
        <p:spPr>
          <a:xfrm>
            <a:off x="274320" y="978395"/>
            <a:ext cx="11643300" cy="0"/>
          </a:xfrm>
          <a:prstGeom prst="straightConnector1">
            <a:avLst/>
          </a:prstGeom>
          <a:noFill/>
          <a:ln cap="flat" cmpd="sng" w="9525">
            <a:solidFill>
              <a:srgbClr val="1DA0DB"/>
            </a:solidFill>
            <a:prstDash val="solid"/>
            <a:miter lim="800000"/>
            <a:headEnd len="sm" w="sm" type="none"/>
            <a:tailEnd len="sm" w="sm" type="none"/>
          </a:ln>
        </p:spPr>
      </p:cxnSp>
      <p:pic>
        <p:nvPicPr>
          <p:cNvPr id="185" name="Google Shape;185;g24cecf73e5f_1_133"/>
          <p:cNvPicPr preferRelativeResize="0"/>
          <p:nvPr/>
        </p:nvPicPr>
        <p:blipFill rotWithShape="1">
          <a:blip r:embed="rId3">
            <a:alphaModFix/>
          </a:blip>
          <a:srcRect b="0" l="31260" r="31170" t="0"/>
          <a:stretch/>
        </p:blipFill>
        <p:spPr>
          <a:xfrm>
            <a:off x="5809076" y="6176963"/>
            <a:ext cx="573847" cy="598273"/>
          </a:xfrm>
          <a:prstGeom prst="rect">
            <a:avLst/>
          </a:prstGeom>
          <a:noFill/>
          <a:ln>
            <a:noFill/>
          </a:ln>
        </p:spPr>
      </p:pic>
      <p:pic>
        <p:nvPicPr>
          <p:cNvPr id="186" name="Google Shape;186;g24cecf73e5f_1_133"/>
          <p:cNvPicPr preferRelativeResize="0"/>
          <p:nvPr/>
        </p:nvPicPr>
        <p:blipFill rotWithShape="1">
          <a:blip r:embed="rId4">
            <a:alphaModFix/>
          </a:blip>
          <a:srcRect b="0" l="0" r="0" t="0"/>
          <a:stretch/>
        </p:blipFill>
        <p:spPr>
          <a:xfrm>
            <a:off x="274320" y="6119372"/>
            <a:ext cx="2229982" cy="656248"/>
          </a:xfrm>
          <a:prstGeom prst="rect">
            <a:avLst/>
          </a:prstGeom>
          <a:noFill/>
          <a:ln>
            <a:noFill/>
          </a:ln>
        </p:spPr>
      </p:pic>
      <p:sp>
        <p:nvSpPr>
          <p:cNvPr id="187" name="Google Shape;187;g24cecf73e5f_1_133"/>
          <p:cNvSpPr/>
          <p:nvPr/>
        </p:nvSpPr>
        <p:spPr>
          <a:xfrm>
            <a:off x="6540840" y="6428444"/>
            <a:ext cx="54699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aseline="30000" lang="en-US" sz="1800">
                <a:solidFill>
                  <a:schemeClr val="dk1"/>
                </a:solidFill>
              </a:rPr>
              <a:t>6 June 2023, Oyster Farming by Autonomous Surface Vehicles</a:t>
            </a:r>
            <a:endParaRPr baseline="30000" sz="1800">
              <a:solidFill>
                <a:schemeClr val="dk1"/>
              </a:solidFill>
            </a:endParaRPr>
          </a:p>
          <a:p>
            <a:pPr indent="0" lvl="0" marL="0" rtl="0" algn="r">
              <a:spcBef>
                <a:spcPts val="0"/>
              </a:spcBef>
              <a:spcAft>
                <a:spcPts val="0"/>
              </a:spcAft>
              <a:buSzPts val="1100"/>
              <a:buNone/>
            </a:pPr>
            <a:r>
              <a:t/>
            </a:r>
            <a:endParaRPr baseline="30000" sz="1800">
              <a:solidFill>
                <a:schemeClr val="dk1"/>
              </a:solidFill>
            </a:endParaRPr>
          </a:p>
          <a:p>
            <a:pPr indent="0" lvl="0" marL="0" rtl="0" algn="r">
              <a:spcBef>
                <a:spcPts val="0"/>
              </a:spcBef>
              <a:spcAft>
                <a:spcPts val="0"/>
              </a:spcAft>
              <a:buNone/>
            </a:pPr>
            <a:r>
              <a:t/>
            </a:r>
            <a:endParaRPr baseline="30000" sz="1800">
              <a:solidFill>
                <a:schemeClr val="dk1"/>
              </a:solidFill>
            </a:endParaRPr>
          </a:p>
          <a:p>
            <a:pPr indent="0" lvl="0" marL="0" marR="0" rtl="0" algn="r">
              <a:spcBef>
                <a:spcPts val="0"/>
              </a:spcBef>
              <a:spcAft>
                <a:spcPts val="0"/>
              </a:spcAft>
              <a:buNone/>
            </a:pPr>
            <a:r>
              <a:t/>
            </a:r>
            <a:endParaRPr baseline="30000" sz="1800">
              <a:solidFill>
                <a:schemeClr val="dk1"/>
              </a:solidFill>
            </a:endParaRPr>
          </a:p>
        </p:txBody>
      </p:sp>
      <p:sp>
        <p:nvSpPr>
          <p:cNvPr id="188" name="Google Shape;188;g24cecf73e5f_1_133"/>
          <p:cNvSpPr/>
          <p:nvPr/>
        </p:nvSpPr>
        <p:spPr>
          <a:xfrm rot="5400000">
            <a:off x="3456900" y="864900"/>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4cecf73e5f_1_133"/>
          <p:cNvSpPr/>
          <p:nvPr/>
        </p:nvSpPr>
        <p:spPr>
          <a:xfrm rot="5400000">
            <a:off x="3456900" y="3352875"/>
            <a:ext cx="737100" cy="32556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g24cecf73e5f_1_133"/>
          <p:cNvGrpSpPr/>
          <p:nvPr/>
        </p:nvGrpSpPr>
        <p:grpSpPr>
          <a:xfrm rot="5400000">
            <a:off x="3731404" y="3642644"/>
            <a:ext cx="188087" cy="188087"/>
            <a:chOff x="2948825" y="1167800"/>
            <a:chExt cx="835200" cy="835200"/>
          </a:xfrm>
        </p:grpSpPr>
        <p:sp>
          <p:nvSpPr>
            <p:cNvPr id="191" name="Google Shape;191;g24cecf73e5f_1_133"/>
            <p:cNvSpPr/>
            <p:nvPr/>
          </p:nvSpPr>
          <p:spPr>
            <a:xfrm>
              <a:off x="2948825" y="1167800"/>
              <a:ext cx="835200" cy="8352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g24cecf73e5f_1_133"/>
            <p:cNvCxnSpPr>
              <a:endCxn id="191" idx="5"/>
            </p:cNvCxnSpPr>
            <p:nvPr/>
          </p:nvCxnSpPr>
          <p:spPr>
            <a:xfrm flipH="1" rot="-5400000">
              <a:off x="3072813" y="1291788"/>
              <a:ext cx="595500" cy="582300"/>
            </a:xfrm>
            <a:prstGeom prst="straightConnector1">
              <a:avLst/>
            </a:prstGeom>
            <a:noFill/>
            <a:ln cap="flat" cmpd="sng" w="19050">
              <a:solidFill>
                <a:srgbClr val="000000"/>
              </a:solidFill>
              <a:prstDash val="solid"/>
              <a:round/>
              <a:headEnd len="med" w="med" type="none"/>
              <a:tailEnd len="med" w="med" type="none"/>
            </a:ln>
          </p:spPr>
        </p:cxnSp>
        <p:cxnSp>
          <p:nvCxnSpPr>
            <p:cNvPr id="193" name="Google Shape;193;g24cecf73e5f_1_133"/>
            <p:cNvCxnSpPr>
              <a:stCxn id="191" idx="3"/>
              <a:endCxn id="191" idx="7"/>
            </p:cNvCxnSpPr>
            <p:nvPr/>
          </p:nvCxnSpPr>
          <p:spPr>
            <a:xfrm rot="-5400000">
              <a:off x="3071137" y="1289988"/>
              <a:ext cx="590700" cy="590700"/>
            </a:xfrm>
            <a:prstGeom prst="straightConnector1">
              <a:avLst/>
            </a:prstGeom>
            <a:noFill/>
            <a:ln cap="flat" cmpd="sng" w="19050">
              <a:solidFill>
                <a:srgbClr val="000000"/>
              </a:solidFill>
              <a:prstDash val="solid"/>
              <a:round/>
              <a:headEnd len="med" w="med" type="none"/>
              <a:tailEnd len="med" w="med" type="none"/>
            </a:ln>
          </p:spPr>
        </p:cxnSp>
      </p:grpSp>
      <p:sp>
        <p:nvSpPr>
          <p:cNvPr id="194" name="Google Shape;194;g24cecf73e5f_1_133"/>
          <p:cNvSpPr/>
          <p:nvPr/>
        </p:nvSpPr>
        <p:spPr>
          <a:xfrm rot="5400000">
            <a:off x="4924925" y="2421000"/>
            <a:ext cx="143400" cy="143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4cecf73e5f_1_133"/>
          <p:cNvSpPr/>
          <p:nvPr/>
        </p:nvSpPr>
        <p:spPr>
          <a:xfrm rot="5400000">
            <a:off x="4924925" y="4908975"/>
            <a:ext cx="143400" cy="143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4cecf73e5f_1_133"/>
          <p:cNvSpPr/>
          <p:nvPr/>
        </p:nvSpPr>
        <p:spPr>
          <a:xfrm rot="5400000">
            <a:off x="2486525" y="2421000"/>
            <a:ext cx="143400" cy="143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4cecf73e5f_1_133"/>
          <p:cNvSpPr/>
          <p:nvPr/>
        </p:nvSpPr>
        <p:spPr>
          <a:xfrm rot="5400000">
            <a:off x="2486525" y="4908975"/>
            <a:ext cx="143400" cy="143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4cecf73e5f_1_133"/>
          <p:cNvSpPr txBox="1"/>
          <p:nvPr/>
        </p:nvSpPr>
        <p:spPr>
          <a:xfrm>
            <a:off x="4982406" y="2292600"/>
            <a:ext cx="463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A</a:t>
            </a:r>
            <a:endParaRPr b="1"/>
          </a:p>
        </p:txBody>
      </p:sp>
      <p:sp>
        <p:nvSpPr>
          <p:cNvPr id="199" name="Google Shape;199;g24cecf73e5f_1_133"/>
          <p:cNvSpPr txBox="1"/>
          <p:nvPr/>
        </p:nvSpPr>
        <p:spPr>
          <a:xfrm>
            <a:off x="4990281" y="4778300"/>
            <a:ext cx="463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B</a:t>
            </a:r>
            <a:endParaRPr b="1"/>
          </a:p>
        </p:txBody>
      </p:sp>
      <p:sp>
        <p:nvSpPr>
          <p:cNvPr id="200" name="Google Shape;200;g24cecf73e5f_1_133"/>
          <p:cNvSpPr txBox="1"/>
          <p:nvPr/>
        </p:nvSpPr>
        <p:spPr>
          <a:xfrm>
            <a:off x="2544006" y="2292600"/>
            <a:ext cx="463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C</a:t>
            </a:r>
            <a:endParaRPr b="1"/>
          </a:p>
        </p:txBody>
      </p:sp>
      <p:sp>
        <p:nvSpPr>
          <p:cNvPr id="201" name="Google Shape;201;g24cecf73e5f_1_133"/>
          <p:cNvSpPr txBox="1"/>
          <p:nvPr/>
        </p:nvSpPr>
        <p:spPr>
          <a:xfrm>
            <a:off x="2551881" y="4778300"/>
            <a:ext cx="463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D</a:t>
            </a:r>
            <a:endParaRPr b="1"/>
          </a:p>
        </p:txBody>
      </p:sp>
      <p:sp>
        <p:nvSpPr>
          <p:cNvPr id="202" name="Google Shape;202;g24cecf73e5f_1_133"/>
          <p:cNvSpPr txBox="1"/>
          <p:nvPr/>
        </p:nvSpPr>
        <p:spPr>
          <a:xfrm>
            <a:off x="3626250" y="3267750"/>
            <a:ext cx="73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00000"/>
                </a:solidFill>
              </a:rPr>
              <a:t>COM</a:t>
            </a:r>
            <a:endParaRPr b="1">
              <a:solidFill>
                <a:srgbClr val="000000"/>
              </a:solidFill>
            </a:endParaRPr>
          </a:p>
        </p:txBody>
      </p:sp>
      <p:sp>
        <p:nvSpPr>
          <p:cNvPr id="203" name="Google Shape;203;g24cecf73e5f_1_133"/>
          <p:cNvSpPr txBox="1"/>
          <p:nvPr/>
        </p:nvSpPr>
        <p:spPr>
          <a:xfrm>
            <a:off x="5625975" y="3536588"/>
            <a:ext cx="917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Front</a:t>
            </a:r>
            <a:endParaRPr b="1"/>
          </a:p>
        </p:txBody>
      </p:sp>
      <p:cxnSp>
        <p:nvCxnSpPr>
          <p:cNvPr id="204" name="Google Shape;204;g24cecf73e5f_1_133"/>
          <p:cNvCxnSpPr/>
          <p:nvPr/>
        </p:nvCxnSpPr>
        <p:spPr>
          <a:xfrm rot="10800000">
            <a:off x="1189264" y="2491130"/>
            <a:ext cx="887400" cy="0"/>
          </a:xfrm>
          <a:prstGeom prst="straightConnector1">
            <a:avLst/>
          </a:prstGeom>
          <a:noFill/>
          <a:ln cap="flat" cmpd="sng" w="28575">
            <a:solidFill>
              <a:srgbClr val="000000"/>
            </a:solidFill>
            <a:prstDash val="solid"/>
            <a:round/>
            <a:headEnd len="med" w="med" type="triangle"/>
            <a:tailEnd len="med" w="med" type="none"/>
          </a:ln>
        </p:spPr>
      </p:cxnSp>
      <p:sp>
        <p:nvSpPr>
          <p:cNvPr id="205" name="Google Shape;205;g24cecf73e5f_1_133"/>
          <p:cNvSpPr txBox="1"/>
          <p:nvPr/>
        </p:nvSpPr>
        <p:spPr>
          <a:xfrm>
            <a:off x="1131679" y="2127985"/>
            <a:ext cx="463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F</a:t>
            </a:r>
            <a:r>
              <a:rPr b="1" baseline="-25000" lang="en-US"/>
              <a:t>C</a:t>
            </a:r>
            <a:endParaRPr b="1" baseline="-25000"/>
          </a:p>
        </p:txBody>
      </p:sp>
      <p:cxnSp>
        <p:nvCxnSpPr>
          <p:cNvPr id="206" name="Google Shape;206;g24cecf73e5f_1_133"/>
          <p:cNvCxnSpPr/>
          <p:nvPr/>
        </p:nvCxnSpPr>
        <p:spPr>
          <a:xfrm rot="10800000">
            <a:off x="1189264" y="4969096"/>
            <a:ext cx="887400" cy="0"/>
          </a:xfrm>
          <a:prstGeom prst="straightConnector1">
            <a:avLst/>
          </a:prstGeom>
          <a:noFill/>
          <a:ln cap="flat" cmpd="sng" w="28575">
            <a:solidFill>
              <a:srgbClr val="000000"/>
            </a:solidFill>
            <a:prstDash val="solid"/>
            <a:round/>
            <a:headEnd len="med" w="med" type="triangle"/>
            <a:tailEnd len="med" w="med" type="none"/>
          </a:ln>
        </p:spPr>
      </p:cxnSp>
      <p:sp>
        <p:nvSpPr>
          <p:cNvPr id="207" name="Google Shape;207;g24cecf73e5f_1_133"/>
          <p:cNvSpPr txBox="1"/>
          <p:nvPr/>
        </p:nvSpPr>
        <p:spPr>
          <a:xfrm>
            <a:off x="1131679" y="4605951"/>
            <a:ext cx="463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F</a:t>
            </a:r>
            <a:r>
              <a:rPr b="1" baseline="-25000" lang="en-US"/>
              <a:t>D</a:t>
            </a:r>
            <a:endParaRPr b="1" baseline="-25000"/>
          </a:p>
        </p:txBody>
      </p:sp>
      <p:cxnSp>
        <p:nvCxnSpPr>
          <p:cNvPr id="208" name="Google Shape;208;g24cecf73e5f_1_133"/>
          <p:cNvCxnSpPr/>
          <p:nvPr/>
        </p:nvCxnSpPr>
        <p:spPr>
          <a:xfrm>
            <a:off x="6931114" y="3736693"/>
            <a:ext cx="1398300" cy="0"/>
          </a:xfrm>
          <a:prstGeom prst="straightConnector1">
            <a:avLst/>
          </a:prstGeom>
          <a:noFill/>
          <a:ln cap="flat" cmpd="sng" w="76200">
            <a:solidFill>
              <a:srgbClr val="CC0000"/>
            </a:solidFill>
            <a:prstDash val="solid"/>
            <a:round/>
            <a:headEnd len="med" w="med" type="triangle"/>
            <a:tailEnd len="med" w="med" type="none"/>
          </a:ln>
        </p:spPr>
      </p:cxnSp>
      <p:sp>
        <p:nvSpPr>
          <p:cNvPr id="209" name="Google Shape;209;g24cecf73e5f_1_133"/>
          <p:cNvSpPr txBox="1"/>
          <p:nvPr/>
        </p:nvSpPr>
        <p:spPr>
          <a:xfrm>
            <a:off x="7414722" y="3242450"/>
            <a:ext cx="83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rgbClr val="CC0000"/>
                </a:solidFill>
              </a:rPr>
              <a:t>F</a:t>
            </a:r>
            <a:r>
              <a:rPr b="1" baseline="-25000" lang="en-US" sz="1900">
                <a:solidFill>
                  <a:srgbClr val="CC0000"/>
                </a:solidFill>
              </a:rPr>
              <a:t>d</a:t>
            </a:r>
            <a:endParaRPr b="1" baseline="-25000" sz="1900">
              <a:solidFill>
                <a:srgbClr val="CC0000"/>
              </a:solidFill>
            </a:endParaRPr>
          </a:p>
        </p:txBody>
      </p:sp>
      <p:sp>
        <p:nvSpPr>
          <p:cNvPr id="210" name="Google Shape;210;g24cecf73e5f_1_133"/>
          <p:cNvSpPr txBox="1"/>
          <p:nvPr/>
        </p:nvSpPr>
        <p:spPr>
          <a:xfrm>
            <a:off x="7349922" y="3963275"/>
            <a:ext cx="83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rgbClr val="CC0000"/>
                </a:solidFill>
              </a:rPr>
              <a:t>Drag</a:t>
            </a:r>
            <a:endParaRPr b="1" baseline="-25000" sz="1900">
              <a:solidFill>
                <a:srgbClr val="CC0000"/>
              </a:solidFill>
            </a:endParaRPr>
          </a:p>
        </p:txBody>
      </p:sp>
      <p:sp>
        <p:nvSpPr>
          <p:cNvPr id="211" name="Google Shape;211;g24cecf73e5f_1_133"/>
          <p:cNvSpPr/>
          <p:nvPr/>
        </p:nvSpPr>
        <p:spPr>
          <a:xfrm rot="5400000">
            <a:off x="5414617" y="2160664"/>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4cecf73e5f_1_133"/>
          <p:cNvSpPr/>
          <p:nvPr/>
        </p:nvSpPr>
        <p:spPr>
          <a:xfrm rot="5400000">
            <a:off x="5409378" y="4653193"/>
            <a:ext cx="737100" cy="656400"/>
          </a:xfrm>
          <a:prstGeom prst="triangl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g24cecf73e5f_1_133"/>
          <p:cNvPicPr preferRelativeResize="0"/>
          <p:nvPr/>
        </p:nvPicPr>
        <p:blipFill>
          <a:blip r:embed="rId5">
            <a:alphaModFix/>
          </a:blip>
          <a:stretch>
            <a:fillRect/>
          </a:stretch>
        </p:blipFill>
        <p:spPr>
          <a:xfrm>
            <a:off x="9833775" y="3680898"/>
            <a:ext cx="2085975" cy="1047750"/>
          </a:xfrm>
          <a:prstGeom prst="rect">
            <a:avLst/>
          </a:prstGeom>
          <a:noFill/>
          <a:ln>
            <a:noFill/>
          </a:ln>
        </p:spPr>
      </p:pic>
      <p:sp>
        <p:nvSpPr>
          <p:cNvPr id="214" name="Google Shape;214;g24cecf73e5f_1_133"/>
          <p:cNvSpPr txBox="1"/>
          <p:nvPr/>
        </p:nvSpPr>
        <p:spPr>
          <a:xfrm>
            <a:off x="9459324" y="3482100"/>
            <a:ext cx="3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latin typeface="Calibri"/>
                <a:ea typeface="Calibri"/>
                <a:cs typeface="Calibri"/>
                <a:sym typeface="Calibri"/>
              </a:rPr>
              <a:t>Drag Force</a:t>
            </a:r>
            <a:endParaRPr b="1" sz="24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2021-10-19T18:31:15Z</dcterms:created>
  <dc:creator>Lily Keyes</dc:creator>
</cp:coreProperties>
</file>